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4" r:id="rId2"/>
    <p:sldMasterId id="2147483697" r:id="rId3"/>
  </p:sldMasterIdLst>
  <p:notesMasterIdLst>
    <p:notesMasterId r:id="rId62"/>
  </p:notesMasterIdLst>
  <p:handoutMasterIdLst>
    <p:handoutMasterId r:id="rId63"/>
  </p:handoutMasterIdLst>
  <p:sldIdLst>
    <p:sldId id="259" r:id="rId4"/>
    <p:sldId id="261" r:id="rId5"/>
    <p:sldId id="267" r:id="rId6"/>
    <p:sldId id="285" r:id="rId7"/>
    <p:sldId id="286" r:id="rId8"/>
    <p:sldId id="277" r:id="rId9"/>
    <p:sldId id="271" r:id="rId10"/>
    <p:sldId id="272" r:id="rId11"/>
    <p:sldId id="275" r:id="rId12"/>
    <p:sldId id="276" r:id="rId13"/>
    <p:sldId id="287" r:id="rId14"/>
    <p:sldId id="367" r:id="rId15"/>
    <p:sldId id="370" r:id="rId16"/>
    <p:sldId id="371" r:id="rId17"/>
    <p:sldId id="372" r:id="rId18"/>
    <p:sldId id="373" r:id="rId19"/>
    <p:sldId id="374" r:id="rId20"/>
    <p:sldId id="375" r:id="rId21"/>
    <p:sldId id="376" r:id="rId22"/>
    <p:sldId id="378" r:id="rId23"/>
    <p:sldId id="379" r:id="rId24"/>
    <p:sldId id="274" r:id="rId25"/>
    <p:sldId id="284" r:id="rId26"/>
    <p:sldId id="283" r:id="rId27"/>
    <p:sldId id="288" r:id="rId28"/>
    <p:sldId id="380" r:id="rId29"/>
    <p:sldId id="364" r:id="rId30"/>
    <p:sldId id="292" r:id="rId31"/>
    <p:sldId id="293" r:id="rId32"/>
    <p:sldId id="294" r:id="rId33"/>
    <p:sldId id="338" r:id="rId34"/>
    <p:sldId id="337" r:id="rId35"/>
    <p:sldId id="339" r:id="rId36"/>
    <p:sldId id="341" r:id="rId37"/>
    <p:sldId id="340" r:id="rId38"/>
    <p:sldId id="342" r:id="rId39"/>
    <p:sldId id="345" r:id="rId40"/>
    <p:sldId id="344" r:id="rId41"/>
    <p:sldId id="346" r:id="rId42"/>
    <p:sldId id="347" r:id="rId43"/>
    <p:sldId id="348" r:id="rId44"/>
    <p:sldId id="349" r:id="rId45"/>
    <p:sldId id="351" r:id="rId46"/>
    <p:sldId id="352" r:id="rId47"/>
    <p:sldId id="353" r:id="rId48"/>
    <p:sldId id="354" r:id="rId49"/>
    <p:sldId id="355" r:id="rId50"/>
    <p:sldId id="356" r:id="rId51"/>
    <p:sldId id="357" r:id="rId52"/>
    <p:sldId id="358" r:id="rId53"/>
    <p:sldId id="359" r:id="rId54"/>
    <p:sldId id="360" r:id="rId55"/>
    <p:sldId id="361" r:id="rId56"/>
    <p:sldId id="362" r:id="rId57"/>
    <p:sldId id="363" r:id="rId58"/>
    <p:sldId id="260" r:id="rId59"/>
    <p:sldId id="265" r:id="rId60"/>
    <p:sldId id="26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A0A"/>
    <a:srgbClr val="C61204"/>
    <a:srgbClr val="2F66A8"/>
    <a:srgbClr val="0B4D7A"/>
    <a:srgbClr val="010B37"/>
    <a:srgbClr val="CF142B"/>
    <a:srgbClr val="3B2B46"/>
    <a:srgbClr val="346297"/>
    <a:srgbClr val="FFFFFF"/>
    <a:srgbClr val="3462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8" d="100"/>
          <a:sy n="78" d="100"/>
        </p:scale>
        <p:origin x="715" y="77"/>
      </p:cViewPr>
      <p:guideLst/>
    </p:cSldViewPr>
  </p:slideViewPr>
  <p:notesTextViewPr>
    <p:cViewPr>
      <p:scale>
        <a:sx n="1" d="1"/>
        <a:sy n="1" d="1"/>
      </p:scale>
      <p:origin x="0" y="0"/>
    </p:cViewPr>
  </p:notesTextViewPr>
  <p:notesViewPr>
    <p:cSldViewPr snapToGrid="0">
      <p:cViewPr>
        <p:scale>
          <a:sx n="1" d="2"/>
          <a:sy n="1" d="2"/>
        </p:scale>
        <p:origin x="3792" y="11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04/03/2024</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04/03/2024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28717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A169C0FB-08C4-E3EC-573C-91852880EBAA}"/>
              </a:ext>
            </a:extLst>
          </p:cNvPr>
          <p:cNvCxnSpPr/>
          <p:nvPr userDrawn="1"/>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4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lvl1pPr>
              <a:defRPr>
                <a:solidFill>
                  <a:srgbClr val="010B37"/>
                </a:solidFill>
              </a:defRPr>
            </a:lvl1pPr>
          </a:lstStyle>
          <a:p>
            <a:pPr lvl="0"/>
            <a:r>
              <a:rPr lang="en-US" dirty="0"/>
              <a:t>Your bio</a:t>
            </a:r>
            <a:endParaRPr lang="en-GB" dirty="0"/>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lvl1pPr>
              <a:defRPr>
                <a:solidFill>
                  <a:srgbClr val="010B37"/>
                </a:solidFill>
              </a:defRPr>
            </a:lvl1pPr>
          </a:lstStyle>
          <a:p>
            <a:r>
              <a:rPr lang="en-US" dirty="0"/>
              <a:t>Speaker’s name</a:t>
            </a:r>
            <a:endParaRPr lang="en-GB" dirty="0"/>
          </a:p>
        </p:txBody>
      </p:sp>
    </p:spTree>
    <p:extLst>
      <p:ext uri="{BB962C8B-B14F-4D97-AF65-F5344CB8AC3E}">
        <p14:creationId xmlns:p14="http://schemas.microsoft.com/office/powerpoint/2010/main" val="265496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solidFill>
                  <a:srgbClr val="990A0A"/>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41723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lvl1pPr>
              <a:defRPr>
                <a:solidFill>
                  <a:srgbClr val="990A0A"/>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lvl2pPr>
              <a:defRPr>
                <a:solidFill>
                  <a:srgbClr val="990A0A"/>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lvl1pPr>
              <a:defRPr>
                <a:solidFill>
                  <a:srgbClr val="990A0A"/>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lvl1pPr>
              <a:defRPr>
                <a:solidFill>
                  <a:srgbClr val="990A0A"/>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165019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1.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heme" Target="../theme/theme3.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Image 14" descr="Une image contenant capture d’écran, Marron, noir, marron&#10;&#10;Description générée automatiquement">
            <a:extLst>
              <a:ext uri="{FF2B5EF4-FFF2-40B4-BE49-F238E27FC236}">
                <a16:creationId xmlns:a16="http://schemas.microsoft.com/office/drawing/2014/main" id="{CFB50422-2D44-660B-E169-0C0200004C0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B4318AA-08BC-312C-6AD0-B559AD004F7E}"/>
              </a:ext>
            </a:extLst>
          </p:cNvPr>
          <p:cNvSpPr/>
          <p:nvPr userDrawn="1"/>
        </p:nvSpPr>
        <p:spPr>
          <a:xfrm>
            <a:off x="298027" y="5913120"/>
            <a:ext cx="1703113" cy="944880"/>
          </a:xfrm>
          <a:prstGeom prst="rect">
            <a:avLst/>
          </a:prstGeom>
          <a:solidFill>
            <a:srgbClr val="990A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Image 4" descr="Une image contenant texte, Police, Graphique, graphisme&#10;&#10;Description générée automatiquement">
            <a:extLst>
              <a:ext uri="{FF2B5EF4-FFF2-40B4-BE49-F238E27FC236}">
                <a16:creationId xmlns:a16="http://schemas.microsoft.com/office/drawing/2014/main" id="{3757FF5F-93E2-037C-C1F1-74ECC2B3D5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0256" y="6023893"/>
            <a:ext cx="1498654" cy="493747"/>
          </a:xfrm>
          <a:prstGeom prst="rect">
            <a:avLst/>
          </a:prstGeom>
        </p:spPr>
      </p:pic>
      <p:pic>
        <p:nvPicPr>
          <p:cNvPr id="9" name="Image 8" descr="Une image contenant symbole, logo, Emblème, Marque&#10;&#10;Description générée automatiquement">
            <a:extLst>
              <a:ext uri="{FF2B5EF4-FFF2-40B4-BE49-F238E27FC236}">
                <a16:creationId xmlns:a16="http://schemas.microsoft.com/office/drawing/2014/main" id="{AD936A8C-5D6C-2656-C93E-21896566526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126462" y="296656"/>
            <a:ext cx="1939073" cy="1717858"/>
          </a:xfrm>
          <a:prstGeom prst="rect">
            <a:avLst/>
          </a:prstGeom>
        </p:spPr>
      </p:pic>
      <p:pic>
        <p:nvPicPr>
          <p:cNvPr id="4" name="Image 3" descr="Une image contenant Graphique, Police, logo, graphisme&#10;&#10;Description générée automatiquement">
            <a:extLst>
              <a:ext uri="{FF2B5EF4-FFF2-40B4-BE49-F238E27FC236}">
                <a16:creationId xmlns:a16="http://schemas.microsoft.com/office/drawing/2014/main" id="{9A357A6F-8849-8F14-870C-2F8C29879FA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23680" y="5469532"/>
            <a:ext cx="2770293" cy="1388468"/>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 id="2147483699" r:id="rId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Image 3" descr="Une image contenant capture d’écran, Marron, noir, marron&#10;&#10;Description générée automatiquement">
            <a:extLst>
              <a:ext uri="{FF2B5EF4-FFF2-40B4-BE49-F238E27FC236}">
                <a16:creationId xmlns:a16="http://schemas.microsoft.com/office/drawing/2014/main" id="{9B1E3801-5212-B241-A5E2-91B315C9AE7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Espace réservé du numéro de diapositive 5">
            <a:extLst>
              <a:ext uri="{FF2B5EF4-FFF2-40B4-BE49-F238E27FC236}">
                <a16:creationId xmlns:a16="http://schemas.microsoft.com/office/drawing/2014/main" id="{22094937-314C-37DB-B192-971973FB1A4D}"/>
              </a:ext>
            </a:extLst>
          </p:cNvPr>
          <p:cNvSpPr txBox="1">
            <a:spLocks/>
          </p:cNvSpPr>
          <p:nvPr userDrawn="1"/>
        </p:nvSpPr>
        <p:spPr>
          <a:xfrm>
            <a:off x="7001787" y="63613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990A0A"/>
                </a:solidFill>
              </a:rPr>
              <a:t>@IISResetMe</a:t>
            </a:r>
          </a:p>
        </p:txBody>
      </p:sp>
      <p:pic>
        <p:nvPicPr>
          <p:cNvPr id="8" name="Image 7" descr="Une image contenant texte, logo, symbole, Police&#10;&#10;Description générée automatiquement">
            <a:extLst>
              <a:ext uri="{FF2B5EF4-FFF2-40B4-BE49-F238E27FC236}">
                <a16:creationId xmlns:a16="http://schemas.microsoft.com/office/drawing/2014/main" id="{513F1392-3328-513A-302A-337166DBEF8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091277" y="195658"/>
            <a:ext cx="890737" cy="1029892"/>
          </a:xfrm>
          <a:prstGeom prst="rect">
            <a:avLst/>
          </a:prstGeom>
        </p:spPr>
      </p:pic>
      <p:pic>
        <p:nvPicPr>
          <p:cNvPr id="12" name="Image 11" descr="Une image contenant capture d’écran, Graphique, ligne, Caractère coloré&#10;&#10;Description générée automatiquement">
            <a:extLst>
              <a:ext uri="{FF2B5EF4-FFF2-40B4-BE49-F238E27FC236}">
                <a16:creationId xmlns:a16="http://schemas.microsoft.com/office/drawing/2014/main" id="{8A480C37-AE12-E1D1-DBAB-F7F94B191324}"/>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641723" y="6359751"/>
            <a:ext cx="379477" cy="388621"/>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990A0A"/>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rgbClr val="010B37"/>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990A0A"/>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rgbClr val="010B37"/>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rgbClr val="010B37"/>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rgbClr val="010B3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capture d’écran, Marron, noir, marron&#10;&#10;Description générée automatiquement">
            <a:extLst>
              <a:ext uri="{FF2B5EF4-FFF2-40B4-BE49-F238E27FC236}">
                <a16:creationId xmlns:a16="http://schemas.microsoft.com/office/drawing/2014/main" id="{3D013507-F58E-9B32-635F-9C30E8BC98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1" name="Forme libre : forme 40">
            <a:extLst>
              <a:ext uri="{FF2B5EF4-FFF2-40B4-BE49-F238E27FC236}">
                <a16:creationId xmlns:a16="http://schemas.microsoft.com/office/drawing/2014/main" id="{5DE52287-FB87-FECE-9D10-E10563B56301}"/>
              </a:ext>
            </a:extLst>
          </p:cNvPr>
          <p:cNvSpPr/>
          <p:nvPr userDrawn="1"/>
        </p:nvSpPr>
        <p:spPr>
          <a:xfrm flipH="1">
            <a:off x="8120130" y="2538152"/>
            <a:ext cx="2620193" cy="375006"/>
          </a:xfrm>
          <a:custGeom>
            <a:avLst/>
            <a:gdLst>
              <a:gd name="connsiteX0" fmla="*/ 2620192 w 2620193"/>
              <a:gd name="connsiteY0" fmla="*/ 0 h 371129"/>
              <a:gd name="connsiteX1" fmla="*/ 0 w 2620193"/>
              <a:gd name="connsiteY1" fmla="*/ 0 h 371129"/>
              <a:gd name="connsiteX2" fmla="*/ 0 w 2620193"/>
              <a:gd name="connsiteY2" fmla="*/ 371129 h 371129"/>
              <a:gd name="connsiteX3" fmla="*/ 2620193 w 2620193"/>
              <a:gd name="connsiteY3" fmla="*/ 371129 h 371129"/>
              <a:gd name="connsiteX4" fmla="*/ 2619189 w 2620193"/>
              <a:gd name="connsiteY4" fmla="*/ 370301 h 371129"/>
              <a:gd name="connsiteX5" fmla="*/ 2542668 w 2620193"/>
              <a:gd name="connsiteY5" fmla="*/ 185564 h 371129"/>
              <a:gd name="connsiteX6" fmla="*/ 2619189 w 2620193"/>
              <a:gd name="connsiteY6" fmla="*/ 828 h 37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0193" h="371129">
                <a:moveTo>
                  <a:pt x="2620192" y="0"/>
                </a:moveTo>
                <a:lnTo>
                  <a:pt x="0" y="0"/>
                </a:lnTo>
                <a:lnTo>
                  <a:pt x="0" y="371129"/>
                </a:lnTo>
                <a:lnTo>
                  <a:pt x="2620193" y="371129"/>
                </a:lnTo>
                <a:lnTo>
                  <a:pt x="2619189" y="370301"/>
                </a:lnTo>
                <a:cubicBezTo>
                  <a:pt x="2571910" y="323022"/>
                  <a:pt x="2542668" y="257708"/>
                  <a:pt x="2542668" y="185564"/>
                </a:cubicBezTo>
                <a:cubicBezTo>
                  <a:pt x="2542668" y="113420"/>
                  <a:pt x="2571910" y="48106"/>
                  <a:pt x="2619189" y="828"/>
                </a:cubicBezTo>
                <a:close/>
              </a:path>
            </a:pathLst>
          </a:custGeom>
          <a:solidFill>
            <a:srgbClr val="2F66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aseline="0" dirty="0"/>
          </a:p>
        </p:txBody>
      </p:sp>
      <p:pic>
        <p:nvPicPr>
          <p:cNvPr id="3" name="Image 2" descr="Une image contenant Police, Graphique, logo, graphisme&#10;&#10;Description générée automatiquement">
            <a:extLst>
              <a:ext uri="{FF2B5EF4-FFF2-40B4-BE49-F238E27FC236}">
                <a16:creationId xmlns:a16="http://schemas.microsoft.com/office/drawing/2014/main" id="{453ABD54-9FF3-5900-D20D-2EF909F3FA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9992" y="445540"/>
            <a:ext cx="4880628" cy="1976869"/>
          </a:xfrm>
          <a:prstGeom prst="rect">
            <a:avLst/>
          </a:prstGeom>
        </p:spPr>
      </p:pic>
      <p:pic>
        <p:nvPicPr>
          <p:cNvPr id="5" name="Image 4" descr="Une image contenant capture d’écran, texte, dessin humoristique&#10;&#10;Description générée automatiquement">
            <a:extLst>
              <a:ext uri="{FF2B5EF4-FFF2-40B4-BE49-F238E27FC236}">
                <a16:creationId xmlns:a16="http://schemas.microsoft.com/office/drawing/2014/main" id="{607440BE-1963-4C15-D40F-8AEC4ED04634}"/>
              </a:ext>
            </a:extLst>
          </p:cNvPr>
          <p:cNvPicPr>
            <a:picLocks noChangeAspect="1"/>
          </p:cNvPicPr>
          <p:nvPr userDrawn="1"/>
        </p:nvPicPr>
        <p:blipFill>
          <a:blip r:embed="rId5">
            <a:alphaModFix/>
            <a:extLst>
              <a:ext uri="{28A0092B-C50C-407E-A947-70E740481C1C}">
                <a14:useLocalDpi xmlns:a14="http://schemas.microsoft.com/office/drawing/2010/main" val="0"/>
              </a:ext>
            </a:extLst>
          </a:blip>
          <a:stretch>
            <a:fillRect/>
          </a:stretch>
        </p:blipFill>
        <p:spPr>
          <a:xfrm>
            <a:off x="0" y="3904955"/>
            <a:ext cx="3609929" cy="2850698"/>
          </a:xfrm>
          <a:prstGeom prst="rect">
            <a:avLst/>
          </a:prstGeom>
        </p:spPr>
      </p:pic>
      <p:pic>
        <p:nvPicPr>
          <p:cNvPr id="6" name="Image 5" descr="Une image contenant texte, logo, symbole, Police&#10;&#10;Description générée automatiquement">
            <a:extLst>
              <a:ext uri="{FF2B5EF4-FFF2-40B4-BE49-F238E27FC236}">
                <a16:creationId xmlns:a16="http://schemas.microsoft.com/office/drawing/2014/main" id="{32686C5D-8A41-9F0A-CE0E-1D944CC7CA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74507" y="3783234"/>
            <a:ext cx="1745723" cy="2018447"/>
          </a:xfrm>
          <a:prstGeom prst="rect">
            <a:avLst/>
          </a:prstGeom>
        </p:spPr>
      </p:pic>
      <p:pic>
        <p:nvPicPr>
          <p:cNvPr id="9" name="Image 8" descr="Une image contenant Graphique, graphisme, Police, conception&#10;&#10;Description générée automatiquement">
            <a:extLst>
              <a:ext uri="{FF2B5EF4-FFF2-40B4-BE49-F238E27FC236}">
                <a16:creationId xmlns:a16="http://schemas.microsoft.com/office/drawing/2014/main" id="{2DBB79BA-2B58-5423-8D1D-DB7F4ECF01A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99884" y="5296131"/>
            <a:ext cx="1770835" cy="420333"/>
          </a:xfrm>
          <a:prstGeom prst="rect">
            <a:avLst/>
          </a:prstGeom>
        </p:spPr>
      </p:pic>
      <p:pic>
        <p:nvPicPr>
          <p:cNvPr id="10" name="Image 9" descr="Une image contenant texte, logo, Police, symbole&#10;&#10;Description générée automatiquement">
            <a:extLst>
              <a:ext uri="{FF2B5EF4-FFF2-40B4-BE49-F238E27FC236}">
                <a16:creationId xmlns:a16="http://schemas.microsoft.com/office/drawing/2014/main" id="{CC0D93A4-33FA-94D4-6287-54C75CD57D2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062196" y="3731764"/>
            <a:ext cx="1736096" cy="1861873"/>
          </a:xfrm>
          <a:prstGeom prst="rect">
            <a:avLst/>
          </a:prstGeom>
        </p:spPr>
      </p:pic>
      <p:pic>
        <p:nvPicPr>
          <p:cNvPr id="11" name="Image 10" descr="Une image contenant symbole, logo, Police, Emblème&#10;&#10;Description générée automatiquement">
            <a:extLst>
              <a:ext uri="{FF2B5EF4-FFF2-40B4-BE49-F238E27FC236}">
                <a16:creationId xmlns:a16="http://schemas.microsoft.com/office/drawing/2014/main" id="{6E55948E-7658-F2D5-36E2-6DE88DE0A12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017254" y="3737914"/>
            <a:ext cx="1736096" cy="1482570"/>
          </a:xfrm>
          <a:prstGeom prst="rect">
            <a:avLst/>
          </a:prstGeom>
        </p:spPr>
      </p:pic>
      <p:pic>
        <p:nvPicPr>
          <p:cNvPr id="12" name="Image 11" descr="Une image contenant texte, Police, Graphique, affiche&#10;&#10;Description générée automatiquement">
            <a:extLst>
              <a:ext uri="{FF2B5EF4-FFF2-40B4-BE49-F238E27FC236}">
                <a16:creationId xmlns:a16="http://schemas.microsoft.com/office/drawing/2014/main" id="{C8AE7D4E-3868-132F-64A4-FADF256D2E3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129076" y="3770607"/>
            <a:ext cx="1579331" cy="2204665"/>
          </a:xfrm>
          <a:prstGeom prst="rect">
            <a:avLst/>
          </a:prstGeom>
        </p:spPr>
      </p:pic>
      <p:pic>
        <p:nvPicPr>
          <p:cNvPr id="14" name="Image 13" descr="Une image contenant cercle, symbole, Police, Graphique&#10;&#10;Description générée automatiquement">
            <a:extLst>
              <a:ext uri="{FF2B5EF4-FFF2-40B4-BE49-F238E27FC236}">
                <a16:creationId xmlns:a16="http://schemas.microsoft.com/office/drawing/2014/main" id="{AAC49F87-2665-4E79-B6AA-ADE03CAD26D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659493" y="1097830"/>
            <a:ext cx="251066" cy="251066"/>
          </a:xfrm>
          <a:prstGeom prst="rect">
            <a:avLst/>
          </a:prstGeom>
        </p:spPr>
      </p:pic>
      <p:pic>
        <p:nvPicPr>
          <p:cNvPr id="15" name="Image 14" descr="Une image contenant logo, symbole, Graphique, blanc&#10;&#10;Description générée automatiquement">
            <a:extLst>
              <a:ext uri="{FF2B5EF4-FFF2-40B4-BE49-F238E27FC236}">
                <a16:creationId xmlns:a16="http://schemas.microsoft.com/office/drawing/2014/main" id="{B5DEFA53-22FC-33BD-CA3A-98179400132F}"/>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48547" y="779824"/>
            <a:ext cx="251067" cy="251067"/>
          </a:xfrm>
          <a:prstGeom prst="rect">
            <a:avLst/>
          </a:prstGeom>
        </p:spPr>
      </p:pic>
      <p:pic>
        <p:nvPicPr>
          <p:cNvPr id="16" name="Image 15" descr="Une image contenant logo, Police, symbole, Graphique&#10;&#10;Description générée automatiquement">
            <a:extLst>
              <a:ext uri="{FF2B5EF4-FFF2-40B4-BE49-F238E27FC236}">
                <a16:creationId xmlns:a16="http://schemas.microsoft.com/office/drawing/2014/main" id="{64C1DE5B-D908-BAB1-CE90-2B6AC311AC5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659493" y="445540"/>
            <a:ext cx="245609" cy="248338"/>
          </a:xfrm>
          <a:prstGeom prst="rect">
            <a:avLst/>
          </a:prstGeom>
        </p:spPr>
      </p:pic>
      <p:pic>
        <p:nvPicPr>
          <p:cNvPr id="19" name="Image 18" descr="Une image contenant Police, texte, Graphique, graphisme&#10;&#10;Description générée automatiquement">
            <a:extLst>
              <a:ext uri="{FF2B5EF4-FFF2-40B4-BE49-F238E27FC236}">
                <a16:creationId xmlns:a16="http://schemas.microsoft.com/office/drawing/2014/main" id="{EEFC675C-70CE-2AB7-4478-552F7F30B7B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20397" y="5937137"/>
            <a:ext cx="1347512" cy="363214"/>
          </a:xfrm>
          <a:prstGeom prst="rect">
            <a:avLst/>
          </a:prstGeom>
        </p:spPr>
      </p:pic>
      <p:pic>
        <p:nvPicPr>
          <p:cNvPr id="20" name="Image 19" descr="Une image contenant Graphique, Police, graphisme, blanc&#10;&#10;Description générée automatiquement">
            <a:extLst>
              <a:ext uri="{FF2B5EF4-FFF2-40B4-BE49-F238E27FC236}">
                <a16:creationId xmlns:a16="http://schemas.microsoft.com/office/drawing/2014/main" id="{AA1F32FD-2D5C-0D08-7883-92A24BBF0C6A}"/>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196634" y="6433117"/>
            <a:ext cx="1353098" cy="205183"/>
          </a:xfrm>
          <a:prstGeom prst="rect">
            <a:avLst/>
          </a:prstGeom>
        </p:spPr>
      </p:pic>
      <p:sp>
        <p:nvSpPr>
          <p:cNvPr id="24" name="Rectangle 23">
            <a:extLst>
              <a:ext uri="{FF2B5EF4-FFF2-40B4-BE49-F238E27FC236}">
                <a16:creationId xmlns:a16="http://schemas.microsoft.com/office/drawing/2014/main" id="{8B8DF6D0-A3D4-8DBC-3A6E-54F3F0980432}"/>
              </a:ext>
            </a:extLst>
          </p:cNvPr>
          <p:cNvSpPr/>
          <p:nvPr userDrawn="1"/>
        </p:nvSpPr>
        <p:spPr>
          <a:xfrm flipH="1">
            <a:off x="10831890" y="2542029"/>
            <a:ext cx="104308" cy="371129"/>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28" name="Image 27">
            <a:extLst>
              <a:ext uri="{FF2B5EF4-FFF2-40B4-BE49-F238E27FC236}">
                <a16:creationId xmlns:a16="http://schemas.microsoft.com/office/drawing/2014/main" id="{E54A00EB-BC70-5092-5335-E40F491CC81F}"/>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087660" y="1902693"/>
            <a:ext cx="7863912" cy="409503"/>
          </a:xfrm>
          <a:prstGeom prst="rect">
            <a:avLst/>
          </a:prstGeom>
        </p:spPr>
      </p:pic>
      <p:pic>
        <p:nvPicPr>
          <p:cNvPr id="30" name="Image 29">
            <a:extLst>
              <a:ext uri="{FF2B5EF4-FFF2-40B4-BE49-F238E27FC236}">
                <a16:creationId xmlns:a16="http://schemas.microsoft.com/office/drawing/2014/main" id="{935BD2AC-827F-E279-71DD-8F2F4C3FC6B9}"/>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332829" y="2625602"/>
            <a:ext cx="2284014" cy="227078"/>
          </a:xfrm>
          <a:prstGeom prst="rect">
            <a:avLst/>
          </a:prstGeom>
        </p:spPr>
      </p:pic>
      <p:pic>
        <p:nvPicPr>
          <p:cNvPr id="34" name="Image 33" descr="Une image contenant logo, symbole, cercle, Graphique&#10;&#10;Description générée automatiquement">
            <a:extLst>
              <a:ext uri="{FF2B5EF4-FFF2-40B4-BE49-F238E27FC236}">
                <a16:creationId xmlns:a16="http://schemas.microsoft.com/office/drawing/2014/main" id="{61C17507-705E-0FF5-BA40-DE0441D56251}"/>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6738016" y="2511557"/>
            <a:ext cx="436870" cy="441723"/>
          </a:xfrm>
          <a:prstGeom prst="rect">
            <a:avLst/>
          </a:prstGeom>
        </p:spPr>
      </p:pic>
      <p:pic>
        <p:nvPicPr>
          <p:cNvPr id="36" name="Image 35" descr="Une image contenant cercle, symbole, Police, Graphique&#10;&#10;Description générée automatiquement">
            <a:extLst>
              <a:ext uri="{FF2B5EF4-FFF2-40B4-BE49-F238E27FC236}">
                <a16:creationId xmlns:a16="http://schemas.microsoft.com/office/drawing/2014/main" id="{D77AD865-5832-E04E-C5A0-AE5710EF0221}"/>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690377" y="2505412"/>
            <a:ext cx="446577" cy="446577"/>
          </a:xfrm>
          <a:prstGeom prst="rect">
            <a:avLst/>
          </a:prstGeom>
        </p:spPr>
      </p:pic>
      <p:pic>
        <p:nvPicPr>
          <p:cNvPr id="38" name="Image 37" descr="Une image contenant logo, Graphique, symbole, cercle&#10;&#10;Description générée automatiquement">
            <a:extLst>
              <a:ext uri="{FF2B5EF4-FFF2-40B4-BE49-F238E27FC236}">
                <a16:creationId xmlns:a16="http://schemas.microsoft.com/office/drawing/2014/main" id="{19FFE0A3-A132-D37B-A0F7-E4B615906229}"/>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9343" y="2505411"/>
            <a:ext cx="446577" cy="446577"/>
          </a:xfrm>
          <a:prstGeom prst="rect">
            <a:avLst/>
          </a:prstGeom>
        </p:spPr>
      </p:pic>
      <p:pic>
        <p:nvPicPr>
          <p:cNvPr id="43" name="Image 42" descr="Une image contenant Police, Graphique, typographie, texte&#10;&#10;Description générée automatiquement">
            <a:extLst>
              <a:ext uri="{FF2B5EF4-FFF2-40B4-BE49-F238E27FC236}">
                <a16:creationId xmlns:a16="http://schemas.microsoft.com/office/drawing/2014/main" id="{24B0A068-DCB8-F739-3666-9C430454433D}"/>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3055227" y="3307643"/>
            <a:ext cx="2038560" cy="323581"/>
          </a:xfrm>
          <a:prstGeom prst="rect">
            <a:avLst/>
          </a:prstGeom>
        </p:spPr>
      </p:pic>
    </p:spTree>
    <p:extLst>
      <p:ext uri="{BB962C8B-B14F-4D97-AF65-F5344CB8AC3E}">
        <p14:creationId xmlns:p14="http://schemas.microsoft.com/office/powerpoint/2010/main" val="3574185583"/>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hyperlink" Target="http://stackstatus.net/post/147710624694/outage-postmortem-july-20-2016" TargetMode="Externa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AF2C3F19-9F6F-1450-84BC-A80357F35940}"/>
              </a:ext>
            </a:extLst>
          </p:cNvPr>
          <p:cNvSpPr txBox="1">
            <a:spLocks/>
          </p:cNvSpPr>
          <p:nvPr/>
        </p:nvSpPr>
        <p:spPr>
          <a:xfrm>
            <a:off x="838200" y="2055326"/>
            <a:ext cx="10515600" cy="1936944"/>
          </a:xfrm>
          <a:prstGeom prst="rect">
            <a:avLst/>
          </a:prstGeom>
        </p:spPr>
        <p:txBody>
          <a:bodyPr anchor="b">
            <a:normAutofit/>
          </a:bodyPr>
          <a:lstStyle>
            <a:lvl1pPr algn="ctr" defTabSz="914400" rtl="0" eaLnBrk="1" latinLnBrk="0" hangingPunct="1">
              <a:lnSpc>
                <a:spcPct val="90000"/>
              </a:lnSpc>
              <a:spcBef>
                <a:spcPct val="0"/>
              </a:spcBef>
              <a:buNone/>
              <a:defRPr sz="4400" b="1" kern="1200">
                <a:solidFill>
                  <a:srgbClr val="346296"/>
                </a:solidFill>
                <a:latin typeface="+mn-lt"/>
                <a:ea typeface="+mj-ea"/>
                <a:cs typeface="+mj-cs"/>
              </a:defRPr>
            </a:lvl1pPr>
          </a:lstStyle>
          <a:p>
            <a:r>
              <a:rPr lang="en-GB" sz="6000" dirty="0">
                <a:solidFill>
                  <a:srgbClr val="990A0A"/>
                </a:solidFill>
              </a:rPr>
              <a:t>Regex Accelerator</a:t>
            </a:r>
          </a:p>
          <a:p>
            <a:r>
              <a:rPr lang="en-GB" sz="2800" dirty="0">
                <a:solidFill>
                  <a:srgbClr val="990A0A"/>
                </a:solidFill>
              </a:rPr>
              <a:t>… for the PowerShell Toolmaker</a:t>
            </a:r>
          </a:p>
        </p:txBody>
      </p:sp>
      <p:sp>
        <p:nvSpPr>
          <p:cNvPr id="4"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solidFill>
                  <a:srgbClr val="990A0A"/>
                </a:solidFill>
              </a:rPr>
              <a:t>Mathias R. Jessen (@IISResetMe)</a:t>
            </a:r>
            <a:endParaRPr lang="en-GB" b="1" i="1" dirty="0">
              <a:solidFill>
                <a:srgbClr val="990A0A"/>
              </a:solidFill>
            </a:endParaRPr>
          </a:p>
        </p:txBody>
      </p:sp>
    </p:spTree>
    <p:extLst>
      <p:ext uri="{BB962C8B-B14F-4D97-AF65-F5344CB8AC3E}">
        <p14:creationId xmlns:p14="http://schemas.microsoft.com/office/powerpoint/2010/main" val="297000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1626-31E0-C79A-1DC2-307D7E59332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C2B1061-1805-E80D-32E0-C6FAC17664D0}"/>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E441FCE4-21DD-B864-D321-38A512137ED4}"/>
              </a:ext>
            </a:extLst>
          </p:cNvPr>
          <p:cNvSpPr>
            <a:spLocks noGrp="1"/>
          </p:cNvSpPr>
          <p:nvPr>
            <p:ph idx="1"/>
          </p:nvPr>
        </p:nvSpPr>
        <p:spPr/>
        <p:txBody>
          <a:bodyPr>
            <a:normAutofit/>
          </a:bodyPr>
          <a:lstStyle/>
          <a:p>
            <a:pPr>
              <a:buFont typeface="Wingdings" panose="05000000000000000000" pitchFamily="2" charset="2"/>
              <a:buChar char="§"/>
            </a:pPr>
            <a:r>
              <a:rPr lang="fr-FR" dirty="0"/>
              <a:t>.NET Regex </a:t>
            </a:r>
            <a:r>
              <a:rPr lang="fr-FR" dirty="0" err="1"/>
              <a:t>is</a:t>
            </a:r>
            <a:r>
              <a:rPr lang="fr-FR" dirty="0"/>
              <a:t> an </a:t>
            </a:r>
            <a:r>
              <a:rPr lang="fr-FR" dirty="0" err="1"/>
              <a:t>embedded</a:t>
            </a:r>
            <a:r>
              <a:rPr lang="fr-FR" dirty="0"/>
              <a:t> </a:t>
            </a:r>
            <a:r>
              <a:rPr lang="fr-FR" dirty="0" err="1"/>
              <a:t>programming</a:t>
            </a:r>
            <a:r>
              <a:rPr lang="fr-FR" dirty="0"/>
              <a:t> </a:t>
            </a:r>
            <a:r>
              <a:rPr lang="fr-FR" dirty="0" err="1"/>
              <a:t>language</a:t>
            </a:r>
            <a:r>
              <a:rPr lang="fr-FR" dirty="0"/>
              <a:t> </a:t>
            </a:r>
          </a:p>
          <a:p>
            <a:pPr>
              <a:buFont typeface="Wingdings" panose="05000000000000000000" pitchFamily="2" charset="2"/>
              <a:buChar char="§"/>
            </a:pPr>
            <a:r>
              <a:rPr lang="fr-FR" dirty="0"/>
              <a:t>It </a:t>
            </a:r>
            <a:r>
              <a:rPr lang="fr-FR" dirty="0" err="1"/>
              <a:t>generates</a:t>
            </a:r>
            <a:r>
              <a:rPr lang="fr-FR" dirty="0"/>
              <a:t> real programs at runtime!</a:t>
            </a:r>
          </a:p>
          <a:p>
            <a:pPr lvl="1"/>
            <a:r>
              <a:rPr lang="fr-FR" dirty="0"/>
              <a:t>if/</a:t>
            </a:r>
            <a:r>
              <a:rPr lang="fr-FR" dirty="0" err="1"/>
              <a:t>elseif</a:t>
            </a:r>
            <a:r>
              <a:rPr lang="fr-FR" dirty="0"/>
              <a:t>/</a:t>
            </a:r>
            <a:r>
              <a:rPr lang="fr-FR" dirty="0" err="1"/>
              <a:t>else</a:t>
            </a:r>
            <a:r>
              <a:rPr lang="fr-FR" dirty="0"/>
              <a:t> (*):</a:t>
            </a:r>
          </a:p>
          <a:p>
            <a:pPr lvl="2"/>
            <a:r>
              <a:rPr lang="fr-FR" dirty="0">
                <a:latin typeface="Lucida Sans" panose="020B0602030504020204" pitchFamily="34" charset="0"/>
                <a:cs typeface="Courier New" panose="02070309020205020404" pitchFamily="49" charset="0"/>
              </a:rPr>
              <a:t>"abc"|’abc’|</a:t>
            </a:r>
            <a:r>
              <a:rPr lang="fr-FR" dirty="0" err="1">
                <a:latin typeface="Lucida Sans" panose="020B0602030504020204" pitchFamily="34" charset="0"/>
                <a:cs typeface="Courier New" panose="02070309020205020404" pitchFamily="49" charset="0"/>
              </a:rPr>
              <a:t>abcd</a:t>
            </a:r>
            <a:r>
              <a:rPr lang="fr-FR" dirty="0">
                <a:latin typeface="Lucida Sans" panose="020B0602030504020204" pitchFamily="34" charset="0"/>
                <a:cs typeface="Courier New" panose="02070309020205020404" pitchFamily="49" charset="0"/>
              </a:rPr>
              <a:t>|(abc)</a:t>
            </a:r>
          </a:p>
          <a:p>
            <a:pPr lvl="1">
              <a:buFont typeface="Wingdings" panose="05000000000000000000" pitchFamily="2" charset="2"/>
              <a:buChar char="§"/>
            </a:pPr>
            <a:r>
              <a:rPr lang="fr-FR" dirty="0" err="1"/>
              <a:t>while</a:t>
            </a:r>
            <a:r>
              <a:rPr lang="fr-FR" dirty="0"/>
              <a:t>:</a:t>
            </a:r>
          </a:p>
          <a:p>
            <a:pPr lvl="2"/>
            <a:r>
              <a:rPr lang="fr-FR" dirty="0"/>
              <a:t>\p{L}\w+</a:t>
            </a:r>
          </a:p>
          <a:p>
            <a:pPr lvl="1"/>
            <a:r>
              <a:rPr lang="fr-FR" dirty="0" err="1">
                <a:solidFill>
                  <a:srgbClr val="990A0A"/>
                </a:solidFill>
              </a:rPr>
              <a:t>throw</a:t>
            </a:r>
            <a:r>
              <a:rPr lang="fr-FR" dirty="0">
                <a:solidFill>
                  <a:srgbClr val="990A0A"/>
                </a:solidFill>
              </a:rPr>
              <a:t>:</a:t>
            </a:r>
          </a:p>
          <a:p>
            <a:pPr lvl="2">
              <a:buFont typeface="Wingdings" panose="05000000000000000000" pitchFamily="2" charset="2"/>
              <a:buChar char="§"/>
            </a:pPr>
            <a:r>
              <a:rPr lang="en-GB" dirty="0"/>
              <a:t>(?!)</a:t>
            </a:r>
          </a:p>
        </p:txBody>
      </p:sp>
    </p:spTree>
    <p:extLst>
      <p:ext uri="{BB962C8B-B14F-4D97-AF65-F5344CB8AC3E}">
        <p14:creationId xmlns:p14="http://schemas.microsoft.com/office/powerpoint/2010/main" val="1823736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3913D-D9F7-EEBF-B368-00402C0AB6D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C1D175B-720B-5BEB-D571-256838E6CD86}"/>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41BD21DB-A6D5-7F18-EDD5-D8075446A6BC}"/>
              </a:ext>
            </a:extLst>
          </p:cNvPr>
          <p:cNvSpPr>
            <a:spLocks noGrp="1"/>
          </p:cNvSpPr>
          <p:nvPr>
            <p:ph idx="1"/>
          </p:nvPr>
        </p:nvSpPr>
        <p:spPr/>
        <p:txBody>
          <a:bodyPr>
            <a:normAutofit lnSpcReduction="10000"/>
          </a:bodyPr>
          <a:lstStyle/>
          <a:p>
            <a:pPr>
              <a:buFont typeface="Wingdings" panose="05000000000000000000" pitchFamily="2" charset="2"/>
              <a:buChar char="§"/>
            </a:pPr>
            <a:r>
              <a:rPr lang="en-GB" dirty="0"/>
              <a:t>Exercise: breaking down patterns</a:t>
            </a:r>
          </a:p>
          <a:p>
            <a:pPr lvl="1"/>
            <a:r>
              <a:rPr lang="en-GB" dirty="0"/>
              <a:t>Read each character left-to-right</a:t>
            </a:r>
          </a:p>
          <a:p>
            <a:pPr lvl="1"/>
            <a:r>
              <a:rPr lang="en-GB" dirty="0"/>
              <a:t>Try to think of escape sequences and grouping constructs as individual components</a:t>
            </a:r>
          </a:p>
          <a:p>
            <a:pPr lvl="1"/>
            <a:r>
              <a:rPr lang="en-GB" dirty="0"/>
              <a:t>Try to describe each individual component as you go along</a:t>
            </a:r>
          </a:p>
          <a:p>
            <a:pPr lvl="1"/>
            <a:r>
              <a:rPr lang="en-GB" dirty="0"/>
              <a:t>Test your description against expected (and unexpected!) input</a:t>
            </a:r>
          </a:p>
          <a:p>
            <a:pPr lvl="1"/>
            <a:r>
              <a:rPr lang="en-GB" dirty="0"/>
              <a:t>Compare your own description with that of a tool like regex101/</a:t>
            </a:r>
            <a:r>
              <a:rPr lang="en-GB" dirty="0" err="1"/>
              <a:t>regexr</a:t>
            </a:r>
            <a:endParaRPr lang="en-GB" dirty="0"/>
          </a:p>
        </p:txBody>
      </p:sp>
    </p:spTree>
    <p:extLst>
      <p:ext uri="{BB962C8B-B14F-4D97-AF65-F5344CB8AC3E}">
        <p14:creationId xmlns:p14="http://schemas.microsoft.com/office/powerpoint/2010/main" val="1717087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6955-8132-2C5A-3AD9-296A2F53882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880C25A-1E3A-A773-0D9B-48415EED684F}"/>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5E8707D9-8234-8F91-7E08-4A7C2206ABF3}"/>
              </a:ext>
            </a:extLst>
          </p:cNvPr>
          <p:cNvSpPr>
            <a:spLocks noGrp="1"/>
          </p:cNvSpPr>
          <p:nvPr>
            <p:ph idx="1"/>
          </p:nvPr>
        </p:nvSpPr>
        <p:spPr/>
        <p:txBody>
          <a:bodyPr>
            <a:normAutofit/>
          </a:bodyPr>
          <a:lstStyle/>
          <a:p>
            <a:pPr marL="0" indent="0" algn="ctr">
              <a:buNone/>
            </a:pPr>
            <a:endParaRPr lang="en-GB" dirty="0">
              <a:latin typeface="Lucida Console" panose="020B0609040504020204" pitchFamily="49" charset="0"/>
            </a:endParaRPr>
          </a:p>
          <a:p>
            <a:pPr marL="0" indent="0" algn="ctr">
              <a:buNone/>
            </a:pPr>
            <a:r>
              <a:rPr lang="en-GB" dirty="0" err="1">
                <a:latin typeface="Lucida Console" panose="020B0609040504020204" pitchFamily="49" charset="0"/>
              </a:rPr>
              <a:t>userpart@domain.tld</a:t>
            </a:r>
            <a:endParaRPr lang="en-GB" dirty="0">
              <a:latin typeface="Lucida Console" panose="020B0609040504020204" pitchFamily="49" charset="0"/>
            </a:endParaRPr>
          </a:p>
          <a:p>
            <a:pPr marL="0" indent="0" algn="ctr">
              <a:buNone/>
            </a:pPr>
            <a:endParaRPr lang="en-GB" dirty="0">
              <a:latin typeface="Lucida Console" panose="020B0609040504020204" pitchFamily="49" charset="0"/>
            </a:endParaRPr>
          </a:p>
          <a:p>
            <a:pPr marL="0" indent="0" algn="ctr">
              <a:buNone/>
            </a:pPr>
            <a:r>
              <a:rPr lang="en-GB" dirty="0">
                <a:latin typeface="Lucida Console" panose="020B0609040504020204" pitchFamily="49" charset="0"/>
              </a:rPr>
              <a:t>[^@]+@.*?\.[^.]+$</a:t>
            </a:r>
          </a:p>
        </p:txBody>
      </p:sp>
    </p:spTree>
    <p:extLst>
      <p:ext uri="{BB962C8B-B14F-4D97-AF65-F5344CB8AC3E}">
        <p14:creationId xmlns:p14="http://schemas.microsoft.com/office/powerpoint/2010/main" val="1076122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8A3DA-4792-2932-4724-71F1DEA443E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57987D6-90E8-392A-FE40-B47A2256355A}"/>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83CBDB7D-ACA6-11D8-5AB9-91055F778763}"/>
              </a:ext>
            </a:extLst>
          </p:cNvPr>
          <p:cNvSpPr>
            <a:spLocks noGrp="1"/>
          </p:cNvSpPr>
          <p:nvPr>
            <p:ph idx="1"/>
          </p:nvPr>
        </p:nvSpPr>
        <p:spPr/>
        <p:txBody>
          <a:bodyPr>
            <a:normAutofit/>
          </a:bodyPr>
          <a:lstStyle/>
          <a:p>
            <a:pPr marL="0" indent="0" algn="ctr">
              <a:buNone/>
            </a:pPr>
            <a:endParaRPr lang="en-GB" dirty="0">
              <a:latin typeface="Lucida Console" panose="020B0609040504020204" pitchFamily="49" charset="0"/>
            </a:endParaRPr>
          </a:p>
          <a:p>
            <a:pPr marL="0" indent="0" algn="ctr">
              <a:buNone/>
            </a:pPr>
            <a:r>
              <a:rPr lang="en-GB" dirty="0" err="1">
                <a:latin typeface="Lucida Console" panose="020B0609040504020204" pitchFamily="49" charset="0"/>
              </a:rPr>
              <a:t>userpart@domain.tld</a:t>
            </a:r>
            <a:endParaRPr lang="en-GB" dirty="0">
              <a:latin typeface="Lucida Console" panose="020B0609040504020204" pitchFamily="49" charset="0"/>
            </a:endParaRPr>
          </a:p>
          <a:p>
            <a:pPr marL="0" indent="0" algn="ctr">
              <a:buNone/>
            </a:pPr>
            <a:endParaRPr lang="en-GB" dirty="0">
              <a:latin typeface="Lucida Console" panose="020B0609040504020204" pitchFamily="49" charset="0"/>
            </a:endParaRPr>
          </a:p>
          <a:p>
            <a:pPr marL="0" indent="0" algn="ctr">
              <a:buNone/>
            </a:pPr>
            <a:r>
              <a:rPr lang="en-GB" dirty="0">
                <a:highlight>
                  <a:srgbClr val="00FFFF"/>
                </a:highlight>
                <a:latin typeface="Lucida Console" panose="020B0609040504020204" pitchFamily="49" charset="0"/>
              </a:rPr>
              <a:t>[^@]+</a:t>
            </a:r>
            <a:r>
              <a:rPr lang="en-GB" dirty="0">
                <a:latin typeface="Lucida Console" panose="020B0609040504020204" pitchFamily="49" charset="0"/>
              </a:rPr>
              <a:t>@.*?\.[^.]+$</a:t>
            </a:r>
          </a:p>
        </p:txBody>
      </p:sp>
    </p:spTree>
    <p:extLst>
      <p:ext uri="{BB962C8B-B14F-4D97-AF65-F5344CB8AC3E}">
        <p14:creationId xmlns:p14="http://schemas.microsoft.com/office/powerpoint/2010/main" val="318334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E062D-D1AA-5532-CED5-7563767E36F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DCFC4C2-E88F-8C30-A507-8FE067B6D107}"/>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31E0B96B-A826-2685-13B0-73F7236A3C46}"/>
              </a:ext>
            </a:extLst>
          </p:cNvPr>
          <p:cNvSpPr>
            <a:spLocks noGrp="1"/>
          </p:cNvSpPr>
          <p:nvPr>
            <p:ph idx="1"/>
          </p:nvPr>
        </p:nvSpPr>
        <p:spPr/>
        <p:txBody>
          <a:bodyPr>
            <a:normAutofit/>
          </a:bodyPr>
          <a:lstStyle/>
          <a:p>
            <a:pPr marL="0" indent="0" algn="ctr">
              <a:buNone/>
            </a:pPr>
            <a:endParaRPr lang="en-GB" dirty="0">
              <a:latin typeface="Lucida Console" panose="020B0609040504020204" pitchFamily="49" charset="0"/>
            </a:endParaRPr>
          </a:p>
          <a:p>
            <a:pPr marL="0" indent="0" algn="ctr">
              <a:buNone/>
            </a:pPr>
            <a:r>
              <a:rPr lang="en-GB" dirty="0" err="1">
                <a:highlight>
                  <a:srgbClr val="00FFFF"/>
                </a:highlight>
                <a:latin typeface="Lucida Console" panose="020B0609040504020204" pitchFamily="49" charset="0"/>
              </a:rPr>
              <a:t>userpart</a:t>
            </a:r>
            <a:r>
              <a:rPr lang="en-GB" dirty="0" err="1">
                <a:latin typeface="Lucida Console" panose="020B0609040504020204" pitchFamily="49" charset="0"/>
              </a:rPr>
              <a:t>@domain.tld</a:t>
            </a:r>
            <a:endParaRPr lang="en-GB" dirty="0">
              <a:latin typeface="Lucida Console" panose="020B0609040504020204" pitchFamily="49" charset="0"/>
            </a:endParaRPr>
          </a:p>
          <a:p>
            <a:pPr marL="0" indent="0" algn="ctr">
              <a:buNone/>
            </a:pPr>
            <a:endParaRPr lang="en-GB" dirty="0">
              <a:latin typeface="Lucida Console" panose="020B0609040504020204" pitchFamily="49" charset="0"/>
            </a:endParaRPr>
          </a:p>
          <a:p>
            <a:pPr marL="0" indent="0" algn="ctr">
              <a:buNone/>
            </a:pPr>
            <a:r>
              <a:rPr lang="en-GB" dirty="0">
                <a:highlight>
                  <a:srgbClr val="00FFFF"/>
                </a:highlight>
                <a:latin typeface="Lucida Console" panose="020B0609040504020204" pitchFamily="49" charset="0"/>
              </a:rPr>
              <a:t>[^@]+</a:t>
            </a:r>
            <a:r>
              <a:rPr lang="en-GB" dirty="0">
                <a:latin typeface="Lucida Console" panose="020B0609040504020204" pitchFamily="49" charset="0"/>
              </a:rPr>
              <a:t>@.*?\.[^.]+$</a:t>
            </a:r>
          </a:p>
        </p:txBody>
      </p:sp>
    </p:spTree>
    <p:extLst>
      <p:ext uri="{BB962C8B-B14F-4D97-AF65-F5344CB8AC3E}">
        <p14:creationId xmlns:p14="http://schemas.microsoft.com/office/powerpoint/2010/main" val="559882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51CE4-1B7F-00E1-D962-06D2DAA629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E479CE9-AA13-C27C-069E-2BC2FCD16D50}"/>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0180B8CC-A59D-A681-535F-B3C51287F1B2}"/>
              </a:ext>
            </a:extLst>
          </p:cNvPr>
          <p:cNvSpPr>
            <a:spLocks noGrp="1"/>
          </p:cNvSpPr>
          <p:nvPr>
            <p:ph idx="1"/>
          </p:nvPr>
        </p:nvSpPr>
        <p:spPr/>
        <p:txBody>
          <a:bodyPr>
            <a:normAutofit/>
          </a:bodyPr>
          <a:lstStyle/>
          <a:p>
            <a:pPr marL="0" indent="0" algn="ctr">
              <a:buNone/>
            </a:pPr>
            <a:endParaRPr lang="en-GB" dirty="0">
              <a:latin typeface="Lucida Console" panose="020B0609040504020204" pitchFamily="49" charset="0"/>
            </a:endParaRPr>
          </a:p>
          <a:p>
            <a:pPr marL="0" indent="0" algn="ctr">
              <a:buNone/>
            </a:pPr>
            <a:r>
              <a:rPr lang="en-GB" dirty="0" err="1">
                <a:highlight>
                  <a:srgbClr val="00FFFF"/>
                </a:highlight>
                <a:latin typeface="Lucida Console" panose="020B0609040504020204" pitchFamily="49" charset="0"/>
              </a:rPr>
              <a:t>userpart</a:t>
            </a:r>
            <a:r>
              <a:rPr lang="en-GB" dirty="0" err="1">
                <a:latin typeface="Lucida Console" panose="020B0609040504020204" pitchFamily="49" charset="0"/>
              </a:rPr>
              <a:t>@domain.tld</a:t>
            </a:r>
            <a:endParaRPr lang="en-GB" dirty="0">
              <a:latin typeface="Lucida Console" panose="020B0609040504020204" pitchFamily="49" charset="0"/>
            </a:endParaRPr>
          </a:p>
          <a:p>
            <a:pPr marL="0" indent="0" algn="ctr">
              <a:buNone/>
            </a:pPr>
            <a:endParaRPr lang="en-GB" dirty="0">
              <a:latin typeface="Lucida Console" panose="020B0609040504020204" pitchFamily="49" charset="0"/>
            </a:endParaRPr>
          </a:p>
          <a:p>
            <a:pPr marL="0" indent="0" algn="ctr">
              <a:buNone/>
            </a:pPr>
            <a:r>
              <a:rPr lang="en-GB" dirty="0">
                <a:highlight>
                  <a:srgbClr val="00FFFF"/>
                </a:highlight>
                <a:latin typeface="Lucida Console" panose="020B0609040504020204" pitchFamily="49" charset="0"/>
              </a:rPr>
              <a:t>[^@]+</a:t>
            </a:r>
            <a:r>
              <a:rPr lang="en-GB" dirty="0">
                <a:highlight>
                  <a:srgbClr val="FFFF00"/>
                </a:highlight>
                <a:latin typeface="Lucida Console" panose="020B0609040504020204" pitchFamily="49" charset="0"/>
              </a:rPr>
              <a:t>@</a:t>
            </a:r>
            <a:r>
              <a:rPr lang="en-GB" dirty="0">
                <a:latin typeface="Lucida Console" panose="020B0609040504020204" pitchFamily="49" charset="0"/>
              </a:rPr>
              <a:t>.*?\.[^.]+$</a:t>
            </a:r>
          </a:p>
        </p:txBody>
      </p:sp>
    </p:spTree>
    <p:extLst>
      <p:ext uri="{BB962C8B-B14F-4D97-AF65-F5344CB8AC3E}">
        <p14:creationId xmlns:p14="http://schemas.microsoft.com/office/powerpoint/2010/main" val="172686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CF43B-26C0-B596-EB31-8EE745C9FDF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0E15A42-9613-611D-A398-C866D78796EF}"/>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70B75B01-ADDE-EF29-1897-9C3722097DCF}"/>
              </a:ext>
            </a:extLst>
          </p:cNvPr>
          <p:cNvSpPr>
            <a:spLocks noGrp="1"/>
          </p:cNvSpPr>
          <p:nvPr>
            <p:ph idx="1"/>
          </p:nvPr>
        </p:nvSpPr>
        <p:spPr/>
        <p:txBody>
          <a:bodyPr>
            <a:normAutofit/>
          </a:bodyPr>
          <a:lstStyle/>
          <a:p>
            <a:pPr marL="0" indent="0" algn="ctr">
              <a:buNone/>
            </a:pPr>
            <a:endParaRPr lang="en-GB" dirty="0">
              <a:latin typeface="Lucida Console" panose="020B0609040504020204" pitchFamily="49" charset="0"/>
            </a:endParaRPr>
          </a:p>
          <a:p>
            <a:pPr marL="0" indent="0" algn="ctr">
              <a:buNone/>
            </a:pPr>
            <a:r>
              <a:rPr lang="en-GB" dirty="0" err="1">
                <a:highlight>
                  <a:srgbClr val="00FFFF"/>
                </a:highlight>
                <a:latin typeface="Lucida Console" panose="020B0609040504020204" pitchFamily="49" charset="0"/>
              </a:rPr>
              <a:t>userpart</a:t>
            </a:r>
            <a:r>
              <a:rPr lang="en-GB" dirty="0" err="1">
                <a:highlight>
                  <a:srgbClr val="FFFF00"/>
                </a:highlight>
                <a:latin typeface="Lucida Console" panose="020B0609040504020204" pitchFamily="49" charset="0"/>
              </a:rPr>
              <a:t>@</a:t>
            </a:r>
            <a:r>
              <a:rPr lang="en-GB" dirty="0" err="1">
                <a:latin typeface="Lucida Console" panose="020B0609040504020204" pitchFamily="49" charset="0"/>
              </a:rPr>
              <a:t>domain.tld</a:t>
            </a:r>
            <a:endParaRPr lang="en-GB" dirty="0">
              <a:latin typeface="Lucida Console" panose="020B0609040504020204" pitchFamily="49" charset="0"/>
            </a:endParaRPr>
          </a:p>
          <a:p>
            <a:pPr marL="0" indent="0" algn="ctr">
              <a:buNone/>
            </a:pPr>
            <a:endParaRPr lang="en-GB" dirty="0">
              <a:latin typeface="Lucida Console" panose="020B0609040504020204" pitchFamily="49" charset="0"/>
            </a:endParaRPr>
          </a:p>
          <a:p>
            <a:pPr marL="0" indent="0" algn="ctr">
              <a:buNone/>
            </a:pPr>
            <a:r>
              <a:rPr lang="en-GB" dirty="0">
                <a:highlight>
                  <a:srgbClr val="00FFFF"/>
                </a:highlight>
                <a:latin typeface="Lucida Console" panose="020B0609040504020204" pitchFamily="49" charset="0"/>
              </a:rPr>
              <a:t>[^@]+</a:t>
            </a:r>
            <a:r>
              <a:rPr lang="en-GB" dirty="0">
                <a:highlight>
                  <a:srgbClr val="FFFF00"/>
                </a:highlight>
                <a:latin typeface="Lucida Console" panose="020B0609040504020204" pitchFamily="49" charset="0"/>
              </a:rPr>
              <a:t>@</a:t>
            </a:r>
            <a:r>
              <a:rPr lang="en-GB" dirty="0">
                <a:latin typeface="Lucida Console" panose="020B0609040504020204" pitchFamily="49" charset="0"/>
              </a:rPr>
              <a:t>.*?\.[^.]+$</a:t>
            </a:r>
          </a:p>
        </p:txBody>
      </p:sp>
    </p:spTree>
    <p:extLst>
      <p:ext uri="{BB962C8B-B14F-4D97-AF65-F5344CB8AC3E}">
        <p14:creationId xmlns:p14="http://schemas.microsoft.com/office/powerpoint/2010/main" val="3682517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4632-4765-7A21-AB70-8E7E31B3B02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CDF3AAB-69BD-B372-2644-D902420CCA31}"/>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B0AE66E2-838A-9606-2F2F-7A76AD765513}"/>
              </a:ext>
            </a:extLst>
          </p:cNvPr>
          <p:cNvSpPr>
            <a:spLocks noGrp="1"/>
          </p:cNvSpPr>
          <p:nvPr>
            <p:ph idx="1"/>
          </p:nvPr>
        </p:nvSpPr>
        <p:spPr/>
        <p:txBody>
          <a:bodyPr>
            <a:normAutofit/>
          </a:bodyPr>
          <a:lstStyle/>
          <a:p>
            <a:pPr marL="0" indent="0" algn="ctr">
              <a:buNone/>
            </a:pPr>
            <a:endParaRPr lang="en-GB" dirty="0">
              <a:latin typeface="Lucida Console" panose="020B0609040504020204" pitchFamily="49" charset="0"/>
            </a:endParaRPr>
          </a:p>
          <a:p>
            <a:pPr marL="0" indent="0" algn="ctr">
              <a:buNone/>
            </a:pPr>
            <a:r>
              <a:rPr lang="en-GB" dirty="0" err="1">
                <a:highlight>
                  <a:srgbClr val="00FFFF"/>
                </a:highlight>
                <a:latin typeface="Lucida Console" panose="020B0609040504020204" pitchFamily="49" charset="0"/>
              </a:rPr>
              <a:t>userpart</a:t>
            </a:r>
            <a:r>
              <a:rPr lang="en-GB" dirty="0" err="1">
                <a:highlight>
                  <a:srgbClr val="FFFF00"/>
                </a:highlight>
                <a:latin typeface="Lucida Console" panose="020B0609040504020204" pitchFamily="49" charset="0"/>
              </a:rPr>
              <a:t>@</a:t>
            </a:r>
            <a:r>
              <a:rPr lang="en-GB" dirty="0" err="1">
                <a:latin typeface="Lucida Console" panose="020B0609040504020204" pitchFamily="49" charset="0"/>
              </a:rPr>
              <a:t>domain.tld</a:t>
            </a:r>
            <a:endParaRPr lang="en-GB" dirty="0">
              <a:latin typeface="Lucida Console" panose="020B0609040504020204" pitchFamily="49" charset="0"/>
            </a:endParaRPr>
          </a:p>
          <a:p>
            <a:pPr marL="0" indent="0" algn="ctr">
              <a:buNone/>
            </a:pPr>
            <a:endParaRPr lang="en-GB" dirty="0">
              <a:latin typeface="Lucida Console" panose="020B0609040504020204" pitchFamily="49" charset="0"/>
            </a:endParaRPr>
          </a:p>
          <a:p>
            <a:pPr marL="0" indent="0" algn="ctr">
              <a:buNone/>
            </a:pPr>
            <a:r>
              <a:rPr lang="en-GB" dirty="0">
                <a:highlight>
                  <a:srgbClr val="00FFFF"/>
                </a:highlight>
                <a:latin typeface="Lucida Console" panose="020B0609040504020204" pitchFamily="49" charset="0"/>
              </a:rPr>
              <a:t>[^@]+</a:t>
            </a:r>
            <a:r>
              <a:rPr lang="en-GB" dirty="0">
                <a:highlight>
                  <a:srgbClr val="FFFF00"/>
                </a:highlight>
                <a:latin typeface="Lucida Console" panose="020B0609040504020204" pitchFamily="49" charset="0"/>
              </a:rPr>
              <a:t>@</a:t>
            </a:r>
            <a:r>
              <a:rPr lang="en-GB" dirty="0">
                <a:highlight>
                  <a:srgbClr val="00FF00"/>
                </a:highlight>
                <a:latin typeface="Lucida Console" panose="020B0609040504020204" pitchFamily="49" charset="0"/>
              </a:rPr>
              <a:t>.*?</a:t>
            </a:r>
            <a:r>
              <a:rPr lang="en-GB" dirty="0">
                <a:latin typeface="Lucida Console" panose="020B0609040504020204" pitchFamily="49" charset="0"/>
              </a:rPr>
              <a:t>\.[^.]+$</a:t>
            </a:r>
          </a:p>
        </p:txBody>
      </p:sp>
    </p:spTree>
    <p:extLst>
      <p:ext uri="{BB962C8B-B14F-4D97-AF65-F5344CB8AC3E}">
        <p14:creationId xmlns:p14="http://schemas.microsoft.com/office/powerpoint/2010/main" val="3900950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7024E-1025-5385-FEB3-B2A5592BF0D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EDD68E-DD8F-ECEC-20DA-D9151186A072}"/>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0F3E7408-A884-F246-7AB4-1A2A3B3F3725}"/>
              </a:ext>
            </a:extLst>
          </p:cNvPr>
          <p:cNvSpPr>
            <a:spLocks noGrp="1"/>
          </p:cNvSpPr>
          <p:nvPr>
            <p:ph idx="1"/>
          </p:nvPr>
        </p:nvSpPr>
        <p:spPr/>
        <p:txBody>
          <a:bodyPr>
            <a:normAutofit/>
          </a:bodyPr>
          <a:lstStyle/>
          <a:p>
            <a:pPr marL="0" indent="0" algn="ctr">
              <a:buNone/>
            </a:pPr>
            <a:endParaRPr lang="en-GB" dirty="0">
              <a:latin typeface="Lucida Console" panose="020B0609040504020204" pitchFamily="49" charset="0"/>
            </a:endParaRPr>
          </a:p>
          <a:p>
            <a:pPr marL="0" indent="0" algn="ctr">
              <a:buNone/>
            </a:pPr>
            <a:r>
              <a:rPr lang="en-GB" dirty="0" err="1">
                <a:highlight>
                  <a:srgbClr val="00FFFF"/>
                </a:highlight>
                <a:latin typeface="Lucida Console" panose="020B0609040504020204" pitchFamily="49" charset="0"/>
              </a:rPr>
              <a:t>userpart</a:t>
            </a:r>
            <a:r>
              <a:rPr lang="en-GB" dirty="0" err="1">
                <a:highlight>
                  <a:srgbClr val="FFFF00"/>
                </a:highlight>
                <a:latin typeface="Lucida Console" panose="020B0609040504020204" pitchFamily="49" charset="0"/>
              </a:rPr>
              <a:t>@</a:t>
            </a:r>
            <a:r>
              <a:rPr lang="en-GB" dirty="0" err="1">
                <a:highlight>
                  <a:srgbClr val="00FF00"/>
                </a:highlight>
                <a:latin typeface="Lucida Console" panose="020B0609040504020204" pitchFamily="49" charset="0"/>
              </a:rPr>
              <a:t>domain</a:t>
            </a:r>
            <a:r>
              <a:rPr lang="en-GB" dirty="0" err="1">
                <a:latin typeface="Lucida Console" panose="020B0609040504020204" pitchFamily="49" charset="0"/>
              </a:rPr>
              <a:t>.tld</a:t>
            </a:r>
            <a:endParaRPr lang="en-GB" dirty="0">
              <a:latin typeface="Lucida Console" panose="020B0609040504020204" pitchFamily="49" charset="0"/>
            </a:endParaRPr>
          </a:p>
          <a:p>
            <a:pPr marL="0" indent="0" algn="ctr">
              <a:buNone/>
            </a:pPr>
            <a:endParaRPr lang="en-GB" dirty="0">
              <a:latin typeface="Lucida Console" panose="020B0609040504020204" pitchFamily="49" charset="0"/>
            </a:endParaRPr>
          </a:p>
          <a:p>
            <a:pPr marL="0" indent="0" algn="ctr">
              <a:buNone/>
            </a:pPr>
            <a:r>
              <a:rPr lang="en-GB" dirty="0">
                <a:highlight>
                  <a:srgbClr val="00FFFF"/>
                </a:highlight>
                <a:latin typeface="Lucida Console" panose="020B0609040504020204" pitchFamily="49" charset="0"/>
              </a:rPr>
              <a:t>[^@]+</a:t>
            </a:r>
            <a:r>
              <a:rPr lang="en-GB" dirty="0">
                <a:highlight>
                  <a:srgbClr val="FFFF00"/>
                </a:highlight>
                <a:latin typeface="Lucida Console" panose="020B0609040504020204" pitchFamily="49" charset="0"/>
              </a:rPr>
              <a:t>@</a:t>
            </a:r>
            <a:r>
              <a:rPr lang="en-GB" dirty="0">
                <a:highlight>
                  <a:srgbClr val="00FF00"/>
                </a:highlight>
                <a:latin typeface="Lucida Console" panose="020B0609040504020204" pitchFamily="49" charset="0"/>
              </a:rPr>
              <a:t>.*?</a:t>
            </a:r>
            <a:r>
              <a:rPr lang="en-GB" dirty="0">
                <a:latin typeface="Lucida Console" panose="020B0609040504020204" pitchFamily="49" charset="0"/>
              </a:rPr>
              <a:t>\.[^.]+$</a:t>
            </a:r>
          </a:p>
        </p:txBody>
      </p:sp>
    </p:spTree>
    <p:extLst>
      <p:ext uri="{BB962C8B-B14F-4D97-AF65-F5344CB8AC3E}">
        <p14:creationId xmlns:p14="http://schemas.microsoft.com/office/powerpoint/2010/main" val="2175692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1A9B3-2589-B9D3-4AA3-0538170C58F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807CB4C-3930-0764-FA33-786A5E954076}"/>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174322C8-82E0-CF12-6069-29AFE531A35D}"/>
              </a:ext>
            </a:extLst>
          </p:cNvPr>
          <p:cNvSpPr>
            <a:spLocks noGrp="1"/>
          </p:cNvSpPr>
          <p:nvPr>
            <p:ph idx="1"/>
          </p:nvPr>
        </p:nvSpPr>
        <p:spPr/>
        <p:txBody>
          <a:bodyPr>
            <a:normAutofit/>
          </a:bodyPr>
          <a:lstStyle/>
          <a:p>
            <a:pPr marL="0" indent="0" algn="ctr">
              <a:buNone/>
            </a:pPr>
            <a:endParaRPr lang="en-GB" dirty="0">
              <a:latin typeface="Lucida Console" panose="020B0609040504020204" pitchFamily="49" charset="0"/>
            </a:endParaRPr>
          </a:p>
          <a:p>
            <a:pPr marL="0" indent="0" algn="ctr">
              <a:buNone/>
            </a:pPr>
            <a:r>
              <a:rPr lang="en-GB" dirty="0" err="1">
                <a:highlight>
                  <a:srgbClr val="00FFFF"/>
                </a:highlight>
                <a:latin typeface="Lucida Console" panose="020B0609040504020204" pitchFamily="49" charset="0"/>
              </a:rPr>
              <a:t>userpart</a:t>
            </a:r>
            <a:r>
              <a:rPr lang="en-GB" dirty="0" err="1">
                <a:highlight>
                  <a:srgbClr val="FFFF00"/>
                </a:highlight>
                <a:latin typeface="Lucida Console" panose="020B0609040504020204" pitchFamily="49" charset="0"/>
              </a:rPr>
              <a:t>@</a:t>
            </a:r>
            <a:r>
              <a:rPr lang="en-GB" dirty="0" err="1">
                <a:highlight>
                  <a:srgbClr val="00FF00"/>
                </a:highlight>
                <a:latin typeface="Lucida Console" panose="020B0609040504020204" pitchFamily="49" charset="0"/>
              </a:rPr>
              <a:t>domain</a:t>
            </a:r>
            <a:r>
              <a:rPr lang="en-GB" dirty="0" err="1">
                <a:latin typeface="Lucida Console" panose="020B0609040504020204" pitchFamily="49" charset="0"/>
              </a:rPr>
              <a:t>.tld</a:t>
            </a:r>
            <a:endParaRPr lang="en-GB" dirty="0">
              <a:latin typeface="Lucida Console" panose="020B0609040504020204" pitchFamily="49" charset="0"/>
            </a:endParaRPr>
          </a:p>
          <a:p>
            <a:pPr marL="0" indent="0" algn="ctr">
              <a:buNone/>
            </a:pPr>
            <a:endParaRPr lang="en-GB" dirty="0">
              <a:latin typeface="Lucida Console" panose="020B0609040504020204" pitchFamily="49" charset="0"/>
            </a:endParaRPr>
          </a:p>
          <a:p>
            <a:pPr marL="0" indent="0" algn="ctr">
              <a:buNone/>
            </a:pPr>
            <a:r>
              <a:rPr lang="en-GB" dirty="0">
                <a:highlight>
                  <a:srgbClr val="00FFFF"/>
                </a:highlight>
                <a:latin typeface="Lucida Console" panose="020B0609040504020204" pitchFamily="49" charset="0"/>
              </a:rPr>
              <a:t>[^@]+</a:t>
            </a:r>
            <a:r>
              <a:rPr lang="en-GB" dirty="0">
                <a:highlight>
                  <a:srgbClr val="FFFF00"/>
                </a:highlight>
                <a:latin typeface="Lucida Console" panose="020B0609040504020204" pitchFamily="49" charset="0"/>
              </a:rPr>
              <a:t>@</a:t>
            </a:r>
            <a:r>
              <a:rPr lang="en-GB" dirty="0">
                <a:highlight>
                  <a:srgbClr val="00FF00"/>
                </a:highlight>
                <a:latin typeface="Lucida Console" panose="020B0609040504020204" pitchFamily="49" charset="0"/>
              </a:rPr>
              <a:t>.*?</a:t>
            </a:r>
            <a:r>
              <a:rPr lang="en-GB" dirty="0">
                <a:highlight>
                  <a:srgbClr val="FF00FF"/>
                </a:highlight>
                <a:latin typeface="Lucida Console" panose="020B0609040504020204" pitchFamily="49" charset="0"/>
              </a:rPr>
              <a:t>\.</a:t>
            </a:r>
            <a:r>
              <a:rPr lang="en-GB" dirty="0">
                <a:latin typeface="Lucida Console" panose="020B0609040504020204" pitchFamily="49" charset="0"/>
              </a:rPr>
              <a:t>[^.]+$</a:t>
            </a:r>
          </a:p>
        </p:txBody>
      </p:sp>
    </p:spTree>
    <p:extLst>
      <p:ext uri="{BB962C8B-B14F-4D97-AF65-F5344CB8AC3E}">
        <p14:creationId xmlns:p14="http://schemas.microsoft.com/office/powerpoint/2010/main" val="1547562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835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FC9FD-07A3-B038-5392-EB66C3D405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69D4501-D69C-AB0D-4289-603310976D46}"/>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5BD899EE-01E5-4898-8A2C-F462EF67CA23}"/>
              </a:ext>
            </a:extLst>
          </p:cNvPr>
          <p:cNvSpPr>
            <a:spLocks noGrp="1"/>
          </p:cNvSpPr>
          <p:nvPr>
            <p:ph idx="1"/>
          </p:nvPr>
        </p:nvSpPr>
        <p:spPr/>
        <p:txBody>
          <a:bodyPr>
            <a:normAutofit/>
          </a:bodyPr>
          <a:lstStyle/>
          <a:p>
            <a:pPr marL="0" indent="0" algn="ctr">
              <a:buNone/>
            </a:pPr>
            <a:endParaRPr lang="en-GB" dirty="0">
              <a:latin typeface="Lucida Console" panose="020B0609040504020204" pitchFamily="49" charset="0"/>
            </a:endParaRPr>
          </a:p>
          <a:p>
            <a:pPr marL="0" indent="0" algn="ctr">
              <a:buNone/>
            </a:pPr>
            <a:r>
              <a:rPr lang="en-GB" dirty="0" err="1">
                <a:highlight>
                  <a:srgbClr val="00FFFF"/>
                </a:highlight>
                <a:latin typeface="Lucida Console" panose="020B0609040504020204" pitchFamily="49" charset="0"/>
              </a:rPr>
              <a:t>userpart</a:t>
            </a:r>
            <a:r>
              <a:rPr lang="en-GB" dirty="0" err="1">
                <a:highlight>
                  <a:srgbClr val="FFFF00"/>
                </a:highlight>
                <a:latin typeface="Lucida Console" panose="020B0609040504020204" pitchFamily="49" charset="0"/>
              </a:rPr>
              <a:t>@</a:t>
            </a:r>
            <a:r>
              <a:rPr lang="en-GB" dirty="0" err="1">
                <a:highlight>
                  <a:srgbClr val="00FF00"/>
                </a:highlight>
                <a:latin typeface="Lucida Console" panose="020B0609040504020204" pitchFamily="49" charset="0"/>
              </a:rPr>
              <a:t>domain</a:t>
            </a:r>
            <a:r>
              <a:rPr lang="en-GB" dirty="0" err="1">
                <a:highlight>
                  <a:srgbClr val="FF00FF"/>
                </a:highlight>
                <a:latin typeface="Lucida Console" panose="020B0609040504020204" pitchFamily="49" charset="0"/>
              </a:rPr>
              <a:t>.</a:t>
            </a:r>
            <a:r>
              <a:rPr lang="en-GB" dirty="0" err="1">
                <a:latin typeface="Lucida Console" panose="020B0609040504020204" pitchFamily="49" charset="0"/>
              </a:rPr>
              <a:t>tld</a:t>
            </a:r>
            <a:endParaRPr lang="en-GB" dirty="0">
              <a:latin typeface="Lucida Console" panose="020B0609040504020204" pitchFamily="49" charset="0"/>
            </a:endParaRPr>
          </a:p>
          <a:p>
            <a:pPr marL="0" indent="0" algn="ctr">
              <a:buNone/>
            </a:pPr>
            <a:endParaRPr lang="en-GB" dirty="0">
              <a:latin typeface="Lucida Console" panose="020B0609040504020204" pitchFamily="49" charset="0"/>
            </a:endParaRPr>
          </a:p>
          <a:p>
            <a:pPr marL="0" indent="0" algn="ctr">
              <a:buNone/>
            </a:pPr>
            <a:r>
              <a:rPr lang="en-GB" dirty="0">
                <a:highlight>
                  <a:srgbClr val="00FFFF"/>
                </a:highlight>
                <a:latin typeface="Lucida Console" panose="020B0609040504020204" pitchFamily="49" charset="0"/>
              </a:rPr>
              <a:t>[^@]+</a:t>
            </a:r>
            <a:r>
              <a:rPr lang="en-GB" dirty="0">
                <a:highlight>
                  <a:srgbClr val="FFFF00"/>
                </a:highlight>
                <a:latin typeface="Lucida Console" panose="020B0609040504020204" pitchFamily="49" charset="0"/>
              </a:rPr>
              <a:t>@</a:t>
            </a:r>
            <a:r>
              <a:rPr lang="en-GB" dirty="0">
                <a:highlight>
                  <a:srgbClr val="00FF00"/>
                </a:highlight>
                <a:latin typeface="Lucida Console" panose="020B0609040504020204" pitchFamily="49" charset="0"/>
              </a:rPr>
              <a:t>.*?</a:t>
            </a:r>
            <a:r>
              <a:rPr lang="en-GB" dirty="0">
                <a:highlight>
                  <a:srgbClr val="FF00FF"/>
                </a:highlight>
                <a:latin typeface="Lucida Console" panose="020B0609040504020204" pitchFamily="49" charset="0"/>
              </a:rPr>
              <a:t>\.</a:t>
            </a:r>
            <a:r>
              <a:rPr lang="en-GB" dirty="0">
                <a:latin typeface="Lucida Console" panose="020B0609040504020204" pitchFamily="49" charset="0"/>
              </a:rPr>
              <a:t>[^.]+$</a:t>
            </a:r>
          </a:p>
        </p:txBody>
      </p:sp>
    </p:spTree>
    <p:extLst>
      <p:ext uri="{BB962C8B-B14F-4D97-AF65-F5344CB8AC3E}">
        <p14:creationId xmlns:p14="http://schemas.microsoft.com/office/powerpoint/2010/main" val="4108864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402E7-CCA1-C8AA-1BA6-DD5991FAAAC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B85E0FE-D5CA-C646-6E93-0DECFA1B98F2}"/>
              </a:ext>
            </a:extLst>
          </p:cNvPr>
          <p:cNvSpPr>
            <a:spLocks noGrp="1"/>
          </p:cNvSpPr>
          <p:nvPr>
            <p:ph type="title"/>
          </p:nvPr>
        </p:nvSpPr>
        <p:spPr/>
        <p:txBody>
          <a:bodyPr/>
          <a:lstStyle/>
          <a:p>
            <a:r>
              <a:rPr lang="fr-FR" dirty="0" err="1">
                <a:solidFill>
                  <a:srgbClr val="990A0A"/>
                </a:solidFill>
              </a:rPr>
              <a:t>Thinking</a:t>
            </a:r>
            <a:r>
              <a:rPr lang="fr-FR" dirty="0">
                <a:solidFill>
                  <a:srgbClr val="990A0A"/>
                </a:solidFill>
              </a:rPr>
              <a:t> in Regex</a:t>
            </a:r>
            <a:endParaRPr lang="en-GB" dirty="0">
              <a:solidFill>
                <a:srgbClr val="990A0A"/>
              </a:solidFill>
            </a:endParaRPr>
          </a:p>
        </p:txBody>
      </p:sp>
      <p:sp>
        <p:nvSpPr>
          <p:cNvPr id="3" name="Espace réservé du contenu 2">
            <a:extLst>
              <a:ext uri="{FF2B5EF4-FFF2-40B4-BE49-F238E27FC236}">
                <a16:creationId xmlns:a16="http://schemas.microsoft.com/office/drawing/2014/main" id="{AB3374B1-FC61-1243-7118-584A84C231FC}"/>
              </a:ext>
            </a:extLst>
          </p:cNvPr>
          <p:cNvSpPr>
            <a:spLocks noGrp="1"/>
          </p:cNvSpPr>
          <p:nvPr>
            <p:ph idx="1"/>
          </p:nvPr>
        </p:nvSpPr>
        <p:spPr/>
        <p:txBody>
          <a:bodyPr>
            <a:normAutofit/>
          </a:bodyPr>
          <a:lstStyle/>
          <a:p>
            <a:pPr marL="0" indent="0" algn="ctr">
              <a:buNone/>
            </a:pPr>
            <a:endParaRPr lang="en-GB" dirty="0">
              <a:latin typeface="Lucida Console" panose="020B0609040504020204" pitchFamily="49" charset="0"/>
            </a:endParaRPr>
          </a:p>
          <a:p>
            <a:pPr marL="0" indent="0" algn="ctr">
              <a:buNone/>
            </a:pPr>
            <a:r>
              <a:rPr lang="en-GB" dirty="0" err="1">
                <a:highlight>
                  <a:srgbClr val="00FFFF"/>
                </a:highlight>
                <a:latin typeface="Lucida Console" panose="020B0609040504020204" pitchFamily="49" charset="0"/>
              </a:rPr>
              <a:t>userpart</a:t>
            </a:r>
            <a:r>
              <a:rPr lang="en-GB" dirty="0" err="1">
                <a:highlight>
                  <a:srgbClr val="FFFF00"/>
                </a:highlight>
                <a:latin typeface="Lucida Console" panose="020B0609040504020204" pitchFamily="49" charset="0"/>
              </a:rPr>
              <a:t>@</a:t>
            </a:r>
            <a:r>
              <a:rPr lang="en-GB" dirty="0" err="1">
                <a:highlight>
                  <a:srgbClr val="00FF00"/>
                </a:highlight>
                <a:latin typeface="Lucida Console" panose="020B0609040504020204" pitchFamily="49" charset="0"/>
              </a:rPr>
              <a:t>domain</a:t>
            </a:r>
            <a:r>
              <a:rPr lang="en-GB" dirty="0" err="1">
                <a:highlight>
                  <a:srgbClr val="FF00FF"/>
                </a:highlight>
                <a:latin typeface="Lucida Console" panose="020B0609040504020204" pitchFamily="49" charset="0"/>
              </a:rPr>
              <a:t>.</a:t>
            </a:r>
            <a:r>
              <a:rPr lang="en-GB" dirty="0" err="1">
                <a:highlight>
                  <a:srgbClr val="00FFFF"/>
                </a:highlight>
                <a:latin typeface="Lucida Console" panose="020B0609040504020204" pitchFamily="49" charset="0"/>
              </a:rPr>
              <a:t>tld</a:t>
            </a:r>
            <a:endParaRPr lang="en-GB" dirty="0">
              <a:highlight>
                <a:srgbClr val="00FFFF"/>
              </a:highlight>
              <a:latin typeface="Lucida Console" panose="020B0609040504020204" pitchFamily="49" charset="0"/>
            </a:endParaRPr>
          </a:p>
          <a:p>
            <a:pPr marL="0" indent="0" algn="ctr">
              <a:buNone/>
            </a:pPr>
            <a:endParaRPr lang="en-GB" dirty="0">
              <a:latin typeface="Lucida Console" panose="020B0609040504020204" pitchFamily="49" charset="0"/>
            </a:endParaRPr>
          </a:p>
          <a:p>
            <a:pPr marL="0" indent="0" algn="ctr">
              <a:buNone/>
            </a:pPr>
            <a:r>
              <a:rPr lang="en-GB" dirty="0">
                <a:highlight>
                  <a:srgbClr val="00FFFF"/>
                </a:highlight>
                <a:latin typeface="Lucida Console" panose="020B0609040504020204" pitchFamily="49" charset="0"/>
              </a:rPr>
              <a:t>[^@]+</a:t>
            </a:r>
            <a:r>
              <a:rPr lang="en-GB" dirty="0">
                <a:highlight>
                  <a:srgbClr val="FFFF00"/>
                </a:highlight>
                <a:latin typeface="Lucida Console" panose="020B0609040504020204" pitchFamily="49" charset="0"/>
              </a:rPr>
              <a:t>@</a:t>
            </a:r>
            <a:r>
              <a:rPr lang="en-GB" dirty="0">
                <a:highlight>
                  <a:srgbClr val="00FF00"/>
                </a:highlight>
                <a:latin typeface="Lucida Console" panose="020B0609040504020204" pitchFamily="49" charset="0"/>
              </a:rPr>
              <a:t>.*?</a:t>
            </a:r>
            <a:r>
              <a:rPr lang="en-GB" dirty="0">
                <a:highlight>
                  <a:srgbClr val="FF00FF"/>
                </a:highlight>
                <a:latin typeface="Lucida Console" panose="020B0609040504020204" pitchFamily="49" charset="0"/>
              </a:rPr>
              <a:t>\.</a:t>
            </a:r>
            <a:r>
              <a:rPr lang="en-GB" dirty="0">
                <a:highlight>
                  <a:srgbClr val="00FFFF"/>
                </a:highlight>
                <a:latin typeface="Lucida Console" panose="020B0609040504020204" pitchFamily="49" charset="0"/>
              </a:rPr>
              <a:t>[^.]+</a:t>
            </a:r>
            <a:r>
              <a:rPr lang="en-GB" dirty="0">
                <a:latin typeface="Lucida Console" panose="020B0609040504020204" pitchFamily="49" charset="0"/>
              </a:rPr>
              <a:t>$</a:t>
            </a:r>
          </a:p>
        </p:txBody>
      </p:sp>
    </p:spTree>
    <p:extLst>
      <p:ext uri="{BB962C8B-B14F-4D97-AF65-F5344CB8AC3E}">
        <p14:creationId xmlns:p14="http://schemas.microsoft.com/office/powerpoint/2010/main" val="4203172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30B79-ED8A-F4CD-8EEC-CE842207E18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F5B4A7D-01F2-9A67-A2B3-1D6AD07DAB40}"/>
              </a:ext>
            </a:extLst>
          </p:cNvPr>
          <p:cNvSpPr>
            <a:spLocks noGrp="1"/>
          </p:cNvSpPr>
          <p:nvPr>
            <p:ph type="title"/>
          </p:nvPr>
        </p:nvSpPr>
        <p:spPr/>
        <p:txBody>
          <a:bodyPr/>
          <a:lstStyle/>
          <a:p>
            <a:r>
              <a:rPr lang="fr-FR" dirty="0" err="1">
                <a:solidFill>
                  <a:srgbClr val="990A0A"/>
                </a:solidFill>
              </a:rPr>
              <a:t>RegexOptions</a:t>
            </a:r>
            <a:r>
              <a:rPr lang="fr-FR" dirty="0">
                <a:solidFill>
                  <a:srgbClr val="990A0A"/>
                </a:solidFill>
              </a:rPr>
              <a:t> </a:t>
            </a:r>
            <a:r>
              <a:rPr lang="fr-FR" dirty="0" err="1">
                <a:solidFill>
                  <a:srgbClr val="990A0A"/>
                </a:solidFill>
              </a:rPr>
              <a:t>Demystified</a:t>
            </a:r>
            <a:endParaRPr lang="en-GB" dirty="0">
              <a:solidFill>
                <a:srgbClr val="990A0A"/>
              </a:solidFill>
            </a:endParaRPr>
          </a:p>
        </p:txBody>
      </p:sp>
      <p:sp>
        <p:nvSpPr>
          <p:cNvPr id="5" name="Text Placeholder 4">
            <a:extLst>
              <a:ext uri="{FF2B5EF4-FFF2-40B4-BE49-F238E27FC236}">
                <a16:creationId xmlns:a16="http://schemas.microsoft.com/office/drawing/2014/main" id="{BF05020D-380E-DF29-D7C7-52F1365C68E3}"/>
              </a:ext>
            </a:extLst>
          </p:cNvPr>
          <p:cNvSpPr>
            <a:spLocks noGrp="1"/>
          </p:cNvSpPr>
          <p:nvPr>
            <p:ph type="body" idx="1"/>
          </p:nvPr>
        </p:nvSpPr>
        <p:spPr/>
        <p:txBody>
          <a:bodyPr/>
          <a:lstStyle/>
          <a:p>
            <a:r>
              <a:rPr lang="en-US" dirty="0"/>
              <a:t>Know about:</a:t>
            </a:r>
          </a:p>
        </p:txBody>
      </p:sp>
      <p:sp>
        <p:nvSpPr>
          <p:cNvPr id="3" name="Espace réservé du contenu 2">
            <a:extLst>
              <a:ext uri="{FF2B5EF4-FFF2-40B4-BE49-F238E27FC236}">
                <a16:creationId xmlns:a16="http://schemas.microsoft.com/office/drawing/2014/main" id="{1E9ADE2C-CFD3-FC34-54DC-56C0E19DCD58}"/>
              </a:ext>
            </a:extLst>
          </p:cNvPr>
          <p:cNvSpPr>
            <a:spLocks noGrp="1"/>
          </p:cNvSpPr>
          <p:nvPr>
            <p:ph sz="half" idx="2"/>
          </p:nvPr>
        </p:nvSpPr>
        <p:spPr>
          <a:xfrm>
            <a:off x="839788" y="2505075"/>
            <a:ext cx="5332412" cy="3684588"/>
          </a:xfrm>
        </p:spPr>
        <p:txBody>
          <a:bodyPr>
            <a:normAutofit fontScale="85000" lnSpcReduction="10000"/>
          </a:bodyPr>
          <a:lstStyle/>
          <a:p>
            <a:pPr>
              <a:buFont typeface="Wingdings" panose="05000000000000000000" pitchFamily="2" charset="2"/>
              <a:buChar char="§"/>
            </a:pPr>
            <a:r>
              <a:rPr lang="en-US" dirty="0"/>
              <a:t>Multiline (?m)</a:t>
            </a:r>
          </a:p>
          <a:p>
            <a:pPr>
              <a:buFont typeface="Wingdings" panose="05000000000000000000" pitchFamily="2" charset="2"/>
              <a:buChar char="§"/>
            </a:pPr>
            <a:r>
              <a:rPr lang="en-US" dirty="0" err="1"/>
              <a:t>CultureInvariant</a:t>
            </a:r>
            <a:r>
              <a:rPr lang="en-US" dirty="0"/>
              <a:t> </a:t>
            </a:r>
          </a:p>
          <a:p>
            <a:pPr>
              <a:buFont typeface="Wingdings" panose="05000000000000000000" pitchFamily="2" charset="2"/>
              <a:buChar char="§"/>
            </a:pPr>
            <a:r>
              <a:rPr lang="en-US" dirty="0" err="1"/>
              <a:t>Singleline</a:t>
            </a:r>
            <a:r>
              <a:rPr lang="en-US" dirty="0"/>
              <a:t> (?s)</a:t>
            </a:r>
          </a:p>
          <a:p>
            <a:pPr>
              <a:buFont typeface="Wingdings" panose="05000000000000000000" pitchFamily="2" charset="2"/>
              <a:buChar char="§"/>
            </a:pPr>
            <a:r>
              <a:rPr lang="en-US" dirty="0" err="1"/>
              <a:t>RightToLeft</a:t>
            </a:r>
            <a:endParaRPr lang="en-US" dirty="0">
              <a:solidFill>
                <a:srgbClr val="990A0A"/>
              </a:solidFill>
            </a:endParaRPr>
          </a:p>
          <a:p>
            <a:r>
              <a:rPr lang="en-US" dirty="0" err="1">
                <a:solidFill>
                  <a:schemeClr val="tx1"/>
                </a:solidFill>
              </a:rPr>
              <a:t>IgnorePatternWhitespace</a:t>
            </a:r>
            <a:r>
              <a:rPr lang="en-US" dirty="0">
                <a:solidFill>
                  <a:schemeClr val="tx1"/>
                </a:solidFill>
              </a:rPr>
              <a:t> (?x)</a:t>
            </a:r>
          </a:p>
          <a:p>
            <a:pPr>
              <a:buFont typeface="Wingdings" panose="05000000000000000000" pitchFamily="2" charset="2"/>
              <a:buChar char="§"/>
            </a:pPr>
            <a:r>
              <a:rPr lang="en-US" dirty="0" err="1">
                <a:solidFill>
                  <a:srgbClr val="990A0A"/>
                </a:solidFill>
              </a:rPr>
              <a:t>ExplicitCapture</a:t>
            </a:r>
            <a:r>
              <a:rPr lang="en-US" dirty="0">
                <a:solidFill>
                  <a:srgbClr val="990A0A"/>
                </a:solidFill>
              </a:rPr>
              <a:t> (?n) </a:t>
            </a:r>
          </a:p>
          <a:p>
            <a:pPr>
              <a:buFont typeface="Wingdings" panose="05000000000000000000" pitchFamily="2" charset="2"/>
              <a:buChar char="§"/>
            </a:pPr>
            <a:r>
              <a:rPr lang="en-US" dirty="0" err="1">
                <a:solidFill>
                  <a:srgbClr val="990A0A"/>
                </a:solidFill>
              </a:rPr>
              <a:t>NonBacktracking</a:t>
            </a:r>
            <a:endParaRPr lang="en-US" dirty="0">
              <a:solidFill>
                <a:srgbClr val="990A0A"/>
              </a:solidFill>
            </a:endParaRPr>
          </a:p>
        </p:txBody>
      </p:sp>
      <p:sp>
        <p:nvSpPr>
          <p:cNvPr id="6" name="Text Placeholder 5">
            <a:extLst>
              <a:ext uri="{FF2B5EF4-FFF2-40B4-BE49-F238E27FC236}">
                <a16:creationId xmlns:a16="http://schemas.microsoft.com/office/drawing/2014/main" id="{DE50B4C8-23F9-E279-0915-765C30A0A1C8}"/>
              </a:ext>
            </a:extLst>
          </p:cNvPr>
          <p:cNvSpPr>
            <a:spLocks noGrp="1"/>
          </p:cNvSpPr>
          <p:nvPr>
            <p:ph type="body" sz="quarter" idx="3"/>
          </p:nvPr>
        </p:nvSpPr>
        <p:spPr/>
        <p:txBody>
          <a:bodyPr/>
          <a:lstStyle/>
          <a:p>
            <a:r>
              <a:rPr lang="en-US" dirty="0"/>
              <a:t>Forget about:</a:t>
            </a:r>
          </a:p>
        </p:txBody>
      </p:sp>
      <p:sp>
        <p:nvSpPr>
          <p:cNvPr id="7" name="Content Placeholder 6">
            <a:extLst>
              <a:ext uri="{FF2B5EF4-FFF2-40B4-BE49-F238E27FC236}">
                <a16:creationId xmlns:a16="http://schemas.microsoft.com/office/drawing/2014/main" id="{30F40B16-5C49-A086-2AA3-4AA4CD127029}"/>
              </a:ext>
            </a:extLst>
          </p:cNvPr>
          <p:cNvSpPr>
            <a:spLocks noGrp="1"/>
          </p:cNvSpPr>
          <p:nvPr>
            <p:ph sz="quarter" idx="4"/>
          </p:nvPr>
        </p:nvSpPr>
        <p:spPr/>
        <p:txBody>
          <a:bodyPr>
            <a:normAutofit fontScale="85000" lnSpcReduction="10000"/>
          </a:bodyPr>
          <a:lstStyle/>
          <a:p>
            <a:r>
              <a:rPr lang="en-US" dirty="0"/>
              <a:t>Compiled</a:t>
            </a:r>
          </a:p>
          <a:p>
            <a:r>
              <a:rPr lang="en-US" dirty="0"/>
              <a:t>ECMAScript</a:t>
            </a:r>
          </a:p>
          <a:p>
            <a:r>
              <a:rPr lang="en-US" dirty="0" err="1"/>
              <a:t>IgnoreCase</a:t>
            </a:r>
            <a:r>
              <a:rPr lang="en-US" dirty="0"/>
              <a:t> (?</a:t>
            </a:r>
            <a:r>
              <a:rPr lang="en-US" dirty="0" err="1"/>
              <a:t>i</a:t>
            </a:r>
            <a:r>
              <a:rPr lang="en-US" dirty="0"/>
              <a:t>)</a:t>
            </a:r>
          </a:p>
        </p:txBody>
      </p:sp>
    </p:spTree>
    <p:extLst>
      <p:ext uri="{BB962C8B-B14F-4D97-AF65-F5344CB8AC3E}">
        <p14:creationId xmlns:p14="http://schemas.microsoft.com/office/powerpoint/2010/main" val="576640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3D94-2806-0DE0-E9DC-EBE05209C363}"/>
              </a:ext>
            </a:extLst>
          </p:cNvPr>
          <p:cNvSpPr>
            <a:spLocks noGrp="1"/>
          </p:cNvSpPr>
          <p:nvPr>
            <p:ph type="title"/>
          </p:nvPr>
        </p:nvSpPr>
        <p:spPr/>
        <p:txBody>
          <a:bodyPr/>
          <a:lstStyle/>
          <a:p>
            <a:r>
              <a:rPr lang="en-US" dirty="0" err="1"/>
              <a:t>RegexOptions</a:t>
            </a:r>
            <a:r>
              <a:rPr lang="en-US" dirty="0"/>
              <a:t> to forget about</a:t>
            </a:r>
          </a:p>
        </p:txBody>
      </p:sp>
      <p:sp>
        <p:nvSpPr>
          <p:cNvPr id="3" name="Text Placeholder 2">
            <a:extLst>
              <a:ext uri="{FF2B5EF4-FFF2-40B4-BE49-F238E27FC236}">
                <a16:creationId xmlns:a16="http://schemas.microsoft.com/office/drawing/2014/main" id="{89874957-2F3E-C957-EBF5-821DBBA68B22}"/>
              </a:ext>
            </a:extLst>
          </p:cNvPr>
          <p:cNvSpPr>
            <a:spLocks noGrp="1"/>
          </p:cNvSpPr>
          <p:nvPr>
            <p:ph type="body" idx="1"/>
          </p:nvPr>
        </p:nvSpPr>
        <p:spPr/>
        <p:txBody>
          <a:bodyPr/>
          <a:lstStyle/>
          <a:p>
            <a:r>
              <a:rPr lang="en-US" dirty="0"/>
              <a:t>Compiled</a:t>
            </a:r>
          </a:p>
        </p:txBody>
      </p:sp>
      <p:sp>
        <p:nvSpPr>
          <p:cNvPr id="4" name="Content Placeholder 3">
            <a:extLst>
              <a:ext uri="{FF2B5EF4-FFF2-40B4-BE49-F238E27FC236}">
                <a16:creationId xmlns:a16="http://schemas.microsoft.com/office/drawing/2014/main" id="{5031A57C-36D2-4420-8DFB-507B73974AB4}"/>
              </a:ext>
            </a:extLst>
          </p:cNvPr>
          <p:cNvSpPr>
            <a:spLocks noGrp="1"/>
          </p:cNvSpPr>
          <p:nvPr>
            <p:ph sz="half" idx="2"/>
          </p:nvPr>
        </p:nvSpPr>
        <p:spPr/>
        <p:txBody>
          <a:bodyPr/>
          <a:lstStyle/>
          <a:p>
            <a:r>
              <a:rPr lang="en-US" dirty="0"/>
              <a:t>Expectation</a:t>
            </a:r>
          </a:p>
          <a:p>
            <a:pPr lvl="1"/>
            <a:r>
              <a:rPr lang="en-US" dirty="0"/>
              <a:t>Sounds enticing</a:t>
            </a:r>
          </a:p>
          <a:p>
            <a:r>
              <a:rPr lang="en-US" dirty="0"/>
              <a:t>Reality</a:t>
            </a:r>
          </a:p>
          <a:p>
            <a:pPr lvl="1"/>
            <a:r>
              <a:rPr lang="en-US" dirty="0"/>
              <a:t>No noticeable difference in 99% of cases</a:t>
            </a:r>
          </a:p>
        </p:txBody>
      </p:sp>
      <p:sp>
        <p:nvSpPr>
          <p:cNvPr id="5" name="Text Placeholder 4">
            <a:extLst>
              <a:ext uri="{FF2B5EF4-FFF2-40B4-BE49-F238E27FC236}">
                <a16:creationId xmlns:a16="http://schemas.microsoft.com/office/drawing/2014/main" id="{E5DAA66B-21F7-6CF8-3D1D-4CEFB5517B43}"/>
              </a:ext>
            </a:extLst>
          </p:cNvPr>
          <p:cNvSpPr>
            <a:spLocks noGrp="1"/>
          </p:cNvSpPr>
          <p:nvPr>
            <p:ph type="body" sz="quarter" idx="3"/>
          </p:nvPr>
        </p:nvSpPr>
        <p:spPr/>
        <p:txBody>
          <a:bodyPr/>
          <a:lstStyle/>
          <a:p>
            <a:r>
              <a:rPr lang="en-US" dirty="0"/>
              <a:t>ECMAScript</a:t>
            </a:r>
          </a:p>
        </p:txBody>
      </p:sp>
      <p:sp>
        <p:nvSpPr>
          <p:cNvPr id="6" name="Content Placeholder 5">
            <a:extLst>
              <a:ext uri="{FF2B5EF4-FFF2-40B4-BE49-F238E27FC236}">
                <a16:creationId xmlns:a16="http://schemas.microsoft.com/office/drawing/2014/main" id="{17848751-2D68-FAAC-FFFF-0A260D8D61F6}"/>
              </a:ext>
            </a:extLst>
          </p:cNvPr>
          <p:cNvSpPr>
            <a:spLocks noGrp="1"/>
          </p:cNvSpPr>
          <p:nvPr>
            <p:ph sz="quarter" idx="4"/>
          </p:nvPr>
        </p:nvSpPr>
        <p:spPr/>
        <p:txBody>
          <a:bodyPr/>
          <a:lstStyle/>
          <a:p>
            <a:r>
              <a:rPr lang="en-US" dirty="0"/>
              <a:t>Expectation</a:t>
            </a:r>
          </a:p>
          <a:p>
            <a:pPr lvl="1"/>
            <a:r>
              <a:rPr lang="en-US" dirty="0"/>
              <a:t>JavaScript regex?</a:t>
            </a:r>
          </a:p>
          <a:p>
            <a:r>
              <a:rPr lang="en-US" dirty="0"/>
              <a:t>Reality</a:t>
            </a:r>
          </a:p>
          <a:p>
            <a:pPr lvl="1"/>
            <a:r>
              <a:rPr lang="en-US" dirty="0"/>
              <a:t>Slightly altered backreference handling</a:t>
            </a:r>
          </a:p>
        </p:txBody>
      </p:sp>
    </p:spTree>
    <p:extLst>
      <p:ext uri="{BB962C8B-B14F-4D97-AF65-F5344CB8AC3E}">
        <p14:creationId xmlns:p14="http://schemas.microsoft.com/office/powerpoint/2010/main" val="3829453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768B9-7841-8ABA-2E0D-0849E5C2DCA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26D194D-5DD9-DA17-EC91-71050274812A}"/>
              </a:ext>
            </a:extLst>
          </p:cNvPr>
          <p:cNvSpPr>
            <a:spLocks noGrp="1"/>
          </p:cNvSpPr>
          <p:nvPr>
            <p:ph type="title"/>
          </p:nvPr>
        </p:nvSpPr>
        <p:spPr/>
        <p:txBody>
          <a:bodyPr>
            <a:normAutofit/>
          </a:bodyPr>
          <a:lstStyle/>
          <a:p>
            <a:r>
              <a:rPr lang="fr-FR" dirty="0" err="1">
                <a:solidFill>
                  <a:srgbClr val="990A0A"/>
                </a:solidFill>
              </a:rPr>
              <a:t>RegexOptions</a:t>
            </a:r>
            <a:r>
              <a:rPr lang="fr-FR" dirty="0">
                <a:solidFill>
                  <a:srgbClr val="990A0A"/>
                </a:solidFill>
              </a:rPr>
              <a:t>: Explicit Captures</a:t>
            </a:r>
            <a:endParaRPr lang="en-GB" dirty="0">
              <a:solidFill>
                <a:srgbClr val="990A0A"/>
              </a:solidFill>
            </a:endParaRPr>
          </a:p>
        </p:txBody>
      </p:sp>
      <p:sp>
        <p:nvSpPr>
          <p:cNvPr id="3" name="Espace réservé du contenu 2">
            <a:extLst>
              <a:ext uri="{FF2B5EF4-FFF2-40B4-BE49-F238E27FC236}">
                <a16:creationId xmlns:a16="http://schemas.microsoft.com/office/drawing/2014/main" id="{5C8DA940-DF75-BE4A-6AF5-B5B91C04F5B1}"/>
              </a:ext>
            </a:extLst>
          </p:cNvPr>
          <p:cNvSpPr>
            <a:spLocks noGrp="1"/>
          </p:cNvSpPr>
          <p:nvPr>
            <p:ph idx="1"/>
          </p:nvPr>
        </p:nvSpPr>
        <p:spPr/>
        <p:txBody>
          <a:bodyPr>
            <a:normAutofit fontScale="92500"/>
          </a:bodyPr>
          <a:lstStyle/>
          <a:p>
            <a:pPr>
              <a:buFont typeface="Wingdings" panose="05000000000000000000" pitchFamily="2" charset="2"/>
              <a:buChar char="§"/>
            </a:pPr>
            <a:r>
              <a:rPr lang="en-GB" dirty="0"/>
              <a:t>Inline option: (?n)</a:t>
            </a:r>
          </a:p>
          <a:p>
            <a:pPr>
              <a:buFont typeface="Wingdings" panose="05000000000000000000" pitchFamily="2" charset="2"/>
              <a:buChar char="§"/>
            </a:pPr>
            <a:r>
              <a:rPr lang="en-GB" dirty="0"/>
              <a:t>Explicit Capture makes (…) behave like (?:...)</a:t>
            </a:r>
          </a:p>
          <a:p>
            <a:pPr>
              <a:buFont typeface="Wingdings" panose="05000000000000000000" pitchFamily="2" charset="2"/>
              <a:buChar char="§"/>
            </a:pPr>
            <a:r>
              <a:rPr lang="en-GB" dirty="0"/>
              <a:t>For explicit captures:</a:t>
            </a:r>
          </a:p>
          <a:p>
            <a:pPr lvl="1"/>
            <a:r>
              <a:rPr lang="en-GB" dirty="0"/>
              <a:t>(?&lt;name&gt;…)</a:t>
            </a:r>
          </a:p>
          <a:p>
            <a:pPr lvl="1"/>
            <a:r>
              <a:rPr lang="en-GB" dirty="0"/>
              <a:t>(?&lt;number&gt;…)</a:t>
            </a:r>
          </a:p>
          <a:p>
            <a:pPr lvl="1"/>
            <a:endParaRPr lang="en-GB" dirty="0"/>
          </a:p>
          <a:p>
            <a:r>
              <a:rPr lang="en-GB" dirty="0"/>
              <a:t>When to use? </a:t>
            </a:r>
          </a:p>
          <a:p>
            <a:pPr lvl="1"/>
            <a:r>
              <a:rPr lang="en-GB" dirty="0"/>
              <a:t>Multiple groupings but few captures and want to avoid (?:…)</a:t>
            </a:r>
          </a:p>
        </p:txBody>
      </p:sp>
    </p:spTree>
    <p:extLst>
      <p:ext uri="{BB962C8B-B14F-4D97-AF65-F5344CB8AC3E}">
        <p14:creationId xmlns:p14="http://schemas.microsoft.com/office/powerpoint/2010/main" val="3027145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E401-828B-2F84-FEE3-C5F22C4EE303}"/>
              </a:ext>
            </a:extLst>
          </p:cNvPr>
          <p:cNvSpPr>
            <a:spLocks noGrp="1"/>
          </p:cNvSpPr>
          <p:nvPr>
            <p:ph type="title"/>
          </p:nvPr>
        </p:nvSpPr>
        <p:spPr/>
        <p:txBody>
          <a:bodyPr/>
          <a:lstStyle/>
          <a:p>
            <a:r>
              <a:rPr lang="fr-FR" dirty="0" err="1">
                <a:solidFill>
                  <a:srgbClr val="990A0A"/>
                </a:solidFill>
              </a:rPr>
              <a:t>RegexOptions</a:t>
            </a:r>
            <a:r>
              <a:rPr lang="fr-FR" dirty="0">
                <a:solidFill>
                  <a:srgbClr val="990A0A"/>
                </a:solidFill>
              </a:rPr>
              <a:t>: </a:t>
            </a:r>
            <a:r>
              <a:rPr lang="fr-FR" dirty="0" err="1">
                <a:solidFill>
                  <a:srgbClr val="990A0A"/>
                </a:solidFill>
              </a:rPr>
              <a:t>NonBacktracking</a:t>
            </a:r>
            <a:endParaRPr lang="en-US" dirty="0"/>
          </a:p>
        </p:txBody>
      </p:sp>
      <p:sp>
        <p:nvSpPr>
          <p:cNvPr id="3" name="Content Placeholder 2">
            <a:extLst>
              <a:ext uri="{FF2B5EF4-FFF2-40B4-BE49-F238E27FC236}">
                <a16:creationId xmlns:a16="http://schemas.microsoft.com/office/drawing/2014/main" id="{7D2C8174-4F55-EB0A-E6D7-A80D6A7A02F3}"/>
              </a:ext>
            </a:extLst>
          </p:cNvPr>
          <p:cNvSpPr>
            <a:spLocks noGrp="1"/>
          </p:cNvSpPr>
          <p:nvPr>
            <p:ph idx="1"/>
          </p:nvPr>
        </p:nvSpPr>
        <p:spPr/>
        <p:txBody>
          <a:bodyPr/>
          <a:lstStyle/>
          <a:p>
            <a:r>
              <a:rPr lang="en-US" dirty="0"/>
              <a:t>Disables backtracking</a:t>
            </a:r>
          </a:p>
          <a:p>
            <a:r>
              <a:rPr lang="en-US" dirty="0"/>
              <a:t>But… it also disables features like:</a:t>
            </a:r>
          </a:p>
          <a:p>
            <a:pPr lvl="1"/>
            <a:r>
              <a:rPr lang="en-US" dirty="0"/>
              <a:t>Atomic groups</a:t>
            </a:r>
          </a:p>
          <a:p>
            <a:pPr lvl="1"/>
            <a:r>
              <a:rPr lang="en-US" dirty="0"/>
              <a:t>Backreferences in-pattern</a:t>
            </a:r>
          </a:p>
          <a:p>
            <a:pPr lvl="1"/>
            <a:r>
              <a:rPr lang="en-US" dirty="0"/>
              <a:t>Balancing groups</a:t>
            </a:r>
          </a:p>
          <a:p>
            <a:pPr lvl="1"/>
            <a:r>
              <a:rPr lang="en-US" dirty="0"/>
              <a:t>Conditionals</a:t>
            </a:r>
          </a:p>
          <a:p>
            <a:pPr lvl="1"/>
            <a:r>
              <a:rPr lang="en-US" dirty="0" err="1"/>
              <a:t>Lookarounds</a:t>
            </a:r>
            <a:endParaRPr lang="en-US" dirty="0"/>
          </a:p>
          <a:p>
            <a:pPr lvl="1"/>
            <a:r>
              <a:rPr lang="en-US" dirty="0">
                <a:latin typeface="Lucida Console" panose="020B0609040504020204" pitchFamily="49" charset="0"/>
              </a:rPr>
              <a:t>\G</a:t>
            </a:r>
          </a:p>
        </p:txBody>
      </p:sp>
    </p:spTree>
    <p:extLst>
      <p:ext uri="{BB962C8B-B14F-4D97-AF65-F5344CB8AC3E}">
        <p14:creationId xmlns:p14="http://schemas.microsoft.com/office/powerpoint/2010/main" val="4044429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83B242-3F9C-4F37-AC81-6010893412B4}"/>
              </a:ext>
            </a:extLst>
          </p:cNvPr>
          <p:cNvPicPr>
            <a:picLocks noChangeAspect="1"/>
          </p:cNvPicPr>
          <p:nvPr/>
        </p:nvPicPr>
        <p:blipFill rotWithShape="1">
          <a:blip r:embed="rId2"/>
          <a:srcRect t="16191" b="8809"/>
          <a:stretch/>
        </p:blipFill>
        <p:spPr>
          <a:xfrm>
            <a:off x="13" y="7"/>
            <a:ext cx="12191987" cy="6857993"/>
          </a:xfrm>
          <a:prstGeom prst="rect">
            <a:avLst/>
          </a:prstGeom>
        </p:spPr>
      </p:pic>
    </p:spTree>
    <p:extLst>
      <p:ext uri="{BB962C8B-B14F-4D97-AF65-F5344CB8AC3E}">
        <p14:creationId xmlns:p14="http://schemas.microsoft.com/office/powerpoint/2010/main" val="2428897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302E56-2F5E-44CC-ACC9-D8F6679D9B90}"/>
              </a:ext>
            </a:extLst>
          </p:cNvPr>
          <p:cNvSpPr/>
          <p:nvPr/>
        </p:nvSpPr>
        <p:spPr>
          <a:xfrm>
            <a:off x="521252" y="1346201"/>
            <a:ext cx="11149496" cy="5016758"/>
          </a:xfrm>
          <a:prstGeom prst="rect">
            <a:avLst/>
          </a:prstGeom>
        </p:spPr>
        <p:txBody>
          <a:bodyPr wrap="square">
            <a:spAutoFit/>
          </a:bodyPr>
          <a:lstStyle/>
          <a:p>
            <a:pPr fontAlgn="base"/>
            <a:r>
              <a:rPr lang="en-US" sz="2400" b="1" dirty="0">
                <a:solidFill>
                  <a:srgbClr val="3A6DA6"/>
                </a:solidFill>
                <a:latin typeface="inherit"/>
                <a:hlinkClick r:id="rId2"/>
              </a:rPr>
              <a:t>Outage Postmortem - July 20, 2016</a:t>
            </a:r>
            <a:endParaRPr lang="en-US" sz="2400" b="1" dirty="0">
              <a:solidFill>
                <a:srgbClr val="4C4C4C"/>
              </a:solidFill>
              <a:latin typeface="Helvetica Neue"/>
            </a:endParaRPr>
          </a:p>
          <a:p>
            <a:pPr fontAlgn="base"/>
            <a:r>
              <a:rPr lang="en-US" sz="2400" b="1" dirty="0">
                <a:solidFill>
                  <a:srgbClr val="4C4C4C"/>
                </a:solidFill>
                <a:latin typeface="inherit"/>
              </a:rPr>
              <a:t>Overview</a:t>
            </a:r>
          </a:p>
          <a:p>
            <a:pPr fontAlgn="base"/>
            <a:r>
              <a:rPr lang="en-US" sz="2400" dirty="0">
                <a:solidFill>
                  <a:srgbClr val="4C4C4C"/>
                </a:solidFill>
                <a:latin typeface="inherit"/>
              </a:rPr>
              <a:t>On July 20, 2016 we experienced a 34 minute outage starting at 14:44 UTC. It took 10 minutes to identify the cause, 14 minutes to write the code to fix it, and 10 minutes to roll out the fix to a point where Stack Overflow became available again.</a:t>
            </a:r>
          </a:p>
          <a:p>
            <a:pPr fontAlgn="base"/>
            <a:r>
              <a:rPr lang="en-US" sz="2667" b="1" dirty="0">
                <a:solidFill>
                  <a:srgbClr val="4C4C4C"/>
                </a:solidFill>
                <a:latin typeface="inherit"/>
              </a:rPr>
              <a:t>The direct cause was a malformed post that caused one of our</a:t>
            </a:r>
            <a:r>
              <a:rPr lang="en-US" sz="4000" b="1" dirty="0">
                <a:solidFill>
                  <a:srgbClr val="4C4C4C"/>
                </a:solidFill>
                <a:latin typeface="inherit"/>
              </a:rPr>
              <a:t> regular expressions </a:t>
            </a:r>
            <a:r>
              <a:rPr lang="en-US" sz="2667" b="1" dirty="0">
                <a:solidFill>
                  <a:srgbClr val="4C4C4C"/>
                </a:solidFill>
                <a:latin typeface="inherit"/>
              </a:rPr>
              <a:t>to consume high CPU on our web servers.</a:t>
            </a:r>
            <a:r>
              <a:rPr lang="en-US" sz="2933" dirty="0">
                <a:solidFill>
                  <a:srgbClr val="4C4C4C"/>
                </a:solidFill>
                <a:latin typeface="inherit"/>
              </a:rPr>
              <a:t> </a:t>
            </a:r>
            <a:r>
              <a:rPr lang="en-US" sz="2400" dirty="0">
                <a:solidFill>
                  <a:srgbClr val="4C4C4C"/>
                </a:solidFill>
                <a:latin typeface="inherit"/>
              </a:rPr>
              <a:t>The post was in the homepage list, and that caused the expensive regular expression to be called on each home page view. This caused the home page to stop responding fast enough. Since the home page is what our load balancer uses for the health check, the entire site became unavailable since the load balancer took the servers out of rotation.</a:t>
            </a:r>
          </a:p>
          <a:p>
            <a:endParaRPr lang="en-US" sz="2400" dirty="0"/>
          </a:p>
        </p:txBody>
      </p:sp>
    </p:spTree>
    <p:extLst>
      <p:ext uri="{BB962C8B-B14F-4D97-AF65-F5344CB8AC3E}">
        <p14:creationId xmlns:p14="http://schemas.microsoft.com/office/powerpoint/2010/main" val="1433418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027A-88F2-45A8-9999-8E9AC8062626}"/>
              </a:ext>
            </a:extLst>
          </p:cNvPr>
          <p:cNvSpPr>
            <a:spLocks noGrp="1"/>
          </p:cNvSpPr>
          <p:nvPr>
            <p:ph type="title"/>
          </p:nvPr>
        </p:nvSpPr>
        <p:spPr/>
        <p:txBody>
          <a:bodyPr/>
          <a:lstStyle/>
          <a:p>
            <a:r>
              <a:rPr lang="en-US" dirty="0"/>
              <a:t>Regex and performance</a:t>
            </a:r>
          </a:p>
        </p:txBody>
      </p:sp>
      <p:sp>
        <p:nvSpPr>
          <p:cNvPr id="3" name="Content Placeholder 2">
            <a:extLst>
              <a:ext uri="{FF2B5EF4-FFF2-40B4-BE49-F238E27FC236}">
                <a16:creationId xmlns:a16="http://schemas.microsoft.com/office/drawing/2014/main" id="{9C2F1244-DB18-4488-B2F0-DD9873D947BB}"/>
              </a:ext>
            </a:extLst>
          </p:cNvPr>
          <p:cNvSpPr>
            <a:spLocks noGrp="1"/>
          </p:cNvSpPr>
          <p:nvPr>
            <p:ph idx="1"/>
          </p:nvPr>
        </p:nvSpPr>
        <p:spPr/>
        <p:txBody>
          <a:bodyPr anchor="ctr">
            <a:normAutofit/>
          </a:bodyPr>
          <a:lstStyle/>
          <a:p>
            <a:pPr marL="0" indent="0" algn="ctr">
              <a:buNone/>
            </a:pPr>
            <a:r>
              <a:rPr lang="en-US" sz="5400" dirty="0">
                <a:latin typeface="Lucida Console" panose="020B0609040504020204" pitchFamily="49" charset="0"/>
              </a:rPr>
              <a:t>^[\s\u200c]+|[\s\u200c]+$</a:t>
            </a:r>
          </a:p>
        </p:txBody>
      </p:sp>
    </p:spTree>
    <p:extLst>
      <p:ext uri="{BB962C8B-B14F-4D97-AF65-F5344CB8AC3E}">
        <p14:creationId xmlns:p14="http://schemas.microsoft.com/office/powerpoint/2010/main" val="2443063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027A-88F2-45A8-9999-8E9AC8062626}"/>
              </a:ext>
            </a:extLst>
          </p:cNvPr>
          <p:cNvSpPr>
            <a:spLocks noGrp="1"/>
          </p:cNvSpPr>
          <p:nvPr>
            <p:ph type="title"/>
          </p:nvPr>
        </p:nvSpPr>
        <p:spPr/>
        <p:txBody>
          <a:bodyPr/>
          <a:lstStyle/>
          <a:p>
            <a:r>
              <a:rPr lang="en-US" dirty="0"/>
              <a:t>Regex and performance</a:t>
            </a:r>
          </a:p>
        </p:txBody>
      </p:sp>
      <p:sp>
        <p:nvSpPr>
          <p:cNvPr id="3" name="Content Placeholder 2">
            <a:extLst>
              <a:ext uri="{FF2B5EF4-FFF2-40B4-BE49-F238E27FC236}">
                <a16:creationId xmlns:a16="http://schemas.microsoft.com/office/drawing/2014/main" id="{9C2F1244-DB18-4488-B2F0-DD9873D947BB}"/>
              </a:ext>
            </a:extLst>
          </p:cNvPr>
          <p:cNvSpPr>
            <a:spLocks noGrp="1"/>
          </p:cNvSpPr>
          <p:nvPr>
            <p:ph idx="1"/>
          </p:nvPr>
        </p:nvSpPr>
        <p:spPr/>
        <p:txBody>
          <a:bodyPr anchor="ctr">
            <a:normAutofit/>
          </a:bodyPr>
          <a:lstStyle/>
          <a:p>
            <a:pPr marL="0" indent="0" algn="ctr">
              <a:buNone/>
            </a:pPr>
            <a:r>
              <a:rPr lang="en-US" sz="5400" dirty="0">
                <a:latin typeface="Lucida Console" panose="020B0609040504020204" pitchFamily="49" charset="0"/>
              </a:rPr>
              <a:t>^\s+|\s+$</a:t>
            </a:r>
          </a:p>
        </p:txBody>
      </p:sp>
    </p:spTree>
    <p:extLst>
      <p:ext uri="{BB962C8B-B14F-4D97-AF65-F5344CB8AC3E}">
        <p14:creationId xmlns:p14="http://schemas.microsoft.com/office/powerpoint/2010/main" val="3508875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DD075C4-D810-4874-0C14-C43B37D93F2D}"/>
              </a:ext>
            </a:extLst>
          </p:cNvPr>
          <p:cNvSpPr txBox="1">
            <a:spLocks/>
          </p:cNvSpPr>
          <p:nvPr/>
        </p:nvSpPr>
        <p:spPr>
          <a:xfrm>
            <a:off x="3467313" y="324853"/>
            <a:ext cx="7886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a:lstStyle>
          <a:p>
            <a:r>
              <a:rPr lang="en-US" sz="6600" dirty="0">
                <a:solidFill>
                  <a:srgbClr val="990A0A"/>
                </a:solidFill>
                <a:latin typeface="+mn-lt"/>
                <a:ea typeface="+mn-ea"/>
                <a:cs typeface="+mn-cs"/>
              </a:rPr>
              <a:t>Mathias R. Jessen</a:t>
            </a:r>
          </a:p>
        </p:txBody>
      </p:sp>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756990" y="1852863"/>
            <a:ext cx="7596809"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solidFill>
                  <a:srgbClr val="990A0A"/>
                </a:solidFill>
              </a:rPr>
              <a:t>Security Engineer</a:t>
            </a:r>
          </a:p>
          <a:p>
            <a:pPr>
              <a:buFont typeface="Wingdings" panose="05000000000000000000" pitchFamily="2" charset="2"/>
              <a:buChar char="§"/>
            </a:pPr>
            <a:r>
              <a:rPr lang="en-US" dirty="0">
                <a:solidFill>
                  <a:srgbClr val="990A0A"/>
                </a:solidFill>
              </a:rPr>
              <a:t>PowerShell Aficionado</a:t>
            </a:r>
          </a:p>
          <a:p>
            <a:pPr lvl="1">
              <a:buFont typeface="Wingdings" panose="05000000000000000000" pitchFamily="2" charset="2"/>
              <a:buChar char="§"/>
            </a:pPr>
            <a:r>
              <a:rPr lang="en-US" dirty="0">
                <a:solidFill>
                  <a:srgbClr val="990A0A"/>
                </a:solidFill>
              </a:rPr>
              <a:t>Long time user</a:t>
            </a:r>
          </a:p>
          <a:p>
            <a:pPr lvl="1">
              <a:buFont typeface="Wingdings" panose="05000000000000000000" pitchFamily="2" charset="2"/>
              <a:buChar char="§"/>
            </a:pPr>
            <a:r>
              <a:rPr lang="en-US" dirty="0">
                <a:solidFill>
                  <a:srgbClr val="990A0A"/>
                </a:solidFill>
              </a:rPr>
              <a:t>Incurable </a:t>
            </a:r>
            <a:r>
              <a:rPr lang="en-US" dirty="0" err="1">
                <a:solidFill>
                  <a:srgbClr val="990A0A"/>
                </a:solidFill>
              </a:rPr>
              <a:t>pwshsplainer</a:t>
            </a:r>
            <a:endParaRPr lang="en-US" dirty="0">
              <a:solidFill>
                <a:srgbClr val="990A0A"/>
              </a:solidFill>
            </a:endParaRPr>
          </a:p>
          <a:p>
            <a:pPr lvl="1">
              <a:buFont typeface="Wingdings" panose="05000000000000000000" pitchFamily="2" charset="2"/>
              <a:buChar char="§"/>
            </a:pPr>
            <a:r>
              <a:rPr lang="en-US" dirty="0">
                <a:solidFill>
                  <a:srgbClr val="990A0A"/>
                </a:solidFill>
              </a:rPr>
              <a:t>Occasional language contributor</a:t>
            </a:r>
          </a:p>
          <a:p>
            <a:pPr lvl="2">
              <a:buFont typeface="Wingdings" panose="05000000000000000000" pitchFamily="2" charset="2"/>
              <a:buChar char="§"/>
            </a:pPr>
            <a:r>
              <a:rPr lang="en-US" dirty="0" err="1">
                <a:solidFill>
                  <a:srgbClr val="990A0A"/>
                </a:solidFill>
              </a:rPr>
              <a:t>PSType</a:t>
            </a:r>
            <a:r>
              <a:rPr lang="en-US" dirty="0">
                <a:solidFill>
                  <a:srgbClr val="990A0A"/>
                </a:solidFill>
              </a:rPr>
              <a:t> improvements</a:t>
            </a:r>
          </a:p>
          <a:p>
            <a:pPr lvl="2">
              <a:buFont typeface="Wingdings" panose="05000000000000000000" pitchFamily="2" charset="2"/>
              <a:buChar char="§"/>
            </a:pPr>
            <a:r>
              <a:rPr lang="en-US" dirty="0">
                <a:solidFill>
                  <a:srgbClr val="990A0A"/>
                </a:solidFill>
              </a:rPr>
              <a:t>-split: bounded RTL</a:t>
            </a:r>
          </a:p>
          <a:p>
            <a:pPr lvl="2">
              <a:buFont typeface="Wingdings" panose="05000000000000000000" pitchFamily="2" charset="2"/>
              <a:buChar char="§"/>
            </a:pPr>
            <a:r>
              <a:rPr lang="en-US" dirty="0">
                <a:solidFill>
                  <a:srgbClr val="990A0A"/>
                </a:solidFill>
              </a:rPr>
              <a:t>-replace: implicit match evaluator bindings</a:t>
            </a:r>
          </a:p>
          <a:p>
            <a:pPr lvl="1">
              <a:buFont typeface="Wingdings" panose="05000000000000000000" pitchFamily="2" charset="2"/>
              <a:buChar char="§"/>
            </a:pPr>
            <a:r>
              <a:rPr lang="en-US" dirty="0">
                <a:solidFill>
                  <a:srgbClr val="990A0A"/>
                </a:solidFill>
              </a:rPr>
              <a:t>Member of WG-Engine</a:t>
            </a:r>
          </a:p>
        </p:txBody>
      </p:sp>
      <p:pic>
        <p:nvPicPr>
          <p:cNvPr id="2" name="Image 12" descr="Une image contenant Visage humain, homme, personne, Front&#10;&#10;Description générée automatiquement">
            <a:extLst>
              <a:ext uri="{FF2B5EF4-FFF2-40B4-BE49-F238E27FC236}">
                <a16:creationId xmlns:a16="http://schemas.microsoft.com/office/drawing/2014/main" id="{CD96ED9D-2837-FB6C-7DA6-66A200CDB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205" y="324853"/>
            <a:ext cx="2553714" cy="2728074"/>
          </a:xfrm>
          <a:prstGeom prst="rect">
            <a:avLst/>
          </a:prstGeom>
        </p:spPr>
      </p:pic>
      <p:sp>
        <p:nvSpPr>
          <p:cNvPr id="3" name="Speech Bubble: Rectangle 2">
            <a:extLst>
              <a:ext uri="{FF2B5EF4-FFF2-40B4-BE49-F238E27FC236}">
                <a16:creationId xmlns:a16="http://schemas.microsoft.com/office/drawing/2014/main" id="{FBCBD6C5-59EB-A802-28B5-68A44F1782C8}"/>
              </a:ext>
            </a:extLst>
          </p:cNvPr>
          <p:cNvSpPr/>
          <p:nvPr/>
        </p:nvSpPr>
        <p:spPr>
          <a:xfrm>
            <a:off x="477078" y="3538331"/>
            <a:ext cx="2990235" cy="1739347"/>
          </a:xfrm>
          <a:prstGeom prst="wedgeRectCallout">
            <a:avLst>
              <a:gd name="adj1" fmla="val -18011"/>
              <a:gd name="adj2" fmla="val -61932"/>
            </a:avLst>
          </a:prstGeom>
          <a:solidFill>
            <a:srgbClr val="990A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990A0A"/>
                </a:solidFill>
              </a:rPr>
              <a:t>Find me on:</a:t>
            </a:r>
          </a:p>
          <a:p>
            <a:pPr marL="285750" indent="-285750">
              <a:buFont typeface="Arial" panose="020B0604020202020204" pitchFamily="34" charset="0"/>
              <a:buChar char="•"/>
            </a:pPr>
            <a:r>
              <a:rPr lang="en-US" dirty="0">
                <a:solidFill>
                  <a:srgbClr val="990A0A"/>
                </a:solidFill>
              </a:rPr>
              <a:t>Discord: </a:t>
            </a:r>
            <a:r>
              <a:rPr lang="en-US" dirty="0" err="1">
                <a:solidFill>
                  <a:srgbClr val="990A0A"/>
                </a:solidFill>
              </a:rPr>
              <a:t>IISResetMe</a:t>
            </a:r>
            <a:r>
              <a:rPr lang="en-US" dirty="0">
                <a:solidFill>
                  <a:srgbClr val="990A0A"/>
                </a:solidFill>
              </a:rPr>
              <a:t> </a:t>
            </a:r>
          </a:p>
          <a:p>
            <a:pPr marL="285750" indent="-285750">
              <a:buFont typeface="Arial" panose="020B0604020202020204" pitchFamily="34" charset="0"/>
              <a:buChar char="•"/>
            </a:pPr>
            <a:r>
              <a:rPr lang="en-US" dirty="0">
                <a:solidFill>
                  <a:srgbClr val="990A0A"/>
                </a:solidFill>
              </a:rPr>
              <a:t>TPFKAT: @IISResetMe</a:t>
            </a:r>
          </a:p>
        </p:txBody>
      </p:sp>
    </p:spTree>
    <p:extLst>
      <p:ext uri="{BB962C8B-B14F-4D97-AF65-F5344CB8AC3E}">
        <p14:creationId xmlns:p14="http://schemas.microsoft.com/office/powerpoint/2010/main" val="75109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26AA4B-A240-4A9F-AAF6-8AEE9CADF084}"/>
              </a:ext>
            </a:extLst>
          </p:cNvPr>
          <p:cNvSpPr>
            <a:spLocks noGrp="1"/>
          </p:cNvSpPr>
          <p:nvPr>
            <p:ph type="title"/>
          </p:nvPr>
        </p:nvSpPr>
        <p:spPr/>
        <p:txBody>
          <a:bodyPr/>
          <a:lstStyle/>
          <a:p>
            <a:r>
              <a:rPr lang="en-US" dirty="0"/>
              <a:t>Regex* and performance</a:t>
            </a:r>
          </a:p>
        </p:txBody>
      </p:sp>
      <p:sp>
        <p:nvSpPr>
          <p:cNvPr id="6" name="Content Placeholder 5">
            <a:extLst>
              <a:ext uri="{FF2B5EF4-FFF2-40B4-BE49-F238E27FC236}">
                <a16:creationId xmlns:a16="http://schemas.microsoft.com/office/drawing/2014/main" id="{8A1CE737-B896-4639-A8EA-6EEE6861454B}"/>
              </a:ext>
            </a:extLst>
          </p:cNvPr>
          <p:cNvSpPr>
            <a:spLocks noGrp="1"/>
          </p:cNvSpPr>
          <p:nvPr>
            <p:ph idx="1"/>
          </p:nvPr>
        </p:nvSpPr>
        <p:spPr/>
        <p:txBody>
          <a:bodyPr>
            <a:normAutofit lnSpcReduction="10000"/>
          </a:bodyPr>
          <a:lstStyle/>
          <a:p>
            <a:pPr marL="266713" lvl="1" indent="0">
              <a:buNone/>
            </a:pPr>
            <a:r>
              <a:rPr lang="de-DE" dirty="0"/>
              <a:t>Has nothing to do with length of pattern strings</a:t>
            </a:r>
          </a:p>
          <a:p>
            <a:pPr marL="266713" lvl="1" indent="0">
              <a:buNone/>
            </a:pPr>
            <a:r>
              <a:rPr lang="de-DE" dirty="0"/>
              <a:t>Has nothing to do with readability</a:t>
            </a:r>
          </a:p>
          <a:p>
            <a:pPr marL="266713" lvl="1" indent="0">
              <a:buNone/>
            </a:pPr>
            <a:endParaRPr lang="de-DE" dirty="0"/>
          </a:p>
          <a:p>
            <a:pPr marL="266713" lvl="1" indent="0">
              <a:buNone/>
            </a:pPr>
            <a:endParaRPr lang="de-DE" dirty="0"/>
          </a:p>
          <a:p>
            <a:pPr marL="266713" lvl="1" indent="0">
              <a:buNone/>
            </a:pPr>
            <a:r>
              <a:rPr lang="de-DE" dirty="0"/>
              <a:t>Significant performance impacts depend on:</a:t>
            </a:r>
          </a:p>
          <a:p>
            <a:pPr marL="266713" lvl="1" indent="0">
              <a:buNone/>
            </a:pPr>
            <a:r>
              <a:rPr lang="de-DE" dirty="0"/>
              <a:t> - Length of input strings</a:t>
            </a:r>
          </a:p>
          <a:p>
            <a:pPr marL="266713" lvl="1" indent="0">
              <a:buNone/>
            </a:pPr>
            <a:r>
              <a:rPr lang="de-DE" dirty="0"/>
              <a:t> - Greed (* &amp; +) and ambiguity</a:t>
            </a:r>
          </a:p>
          <a:p>
            <a:pPr marL="266713" lvl="1" indent="0">
              <a:buNone/>
            </a:pPr>
            <a:endParaRPr lang="de-DE" dirty="0"/>
          </a:p>
          <a:p>
            <a:pPr marL="266713" lvl="1" indent="0">
              <a:buNone/>
            </a:pPr>
            <a:endParaRPr lang="de-DE" sz="2133" dirty="0"/>
          </a:p>
          <a:p>
            <a:pPr marL="266713" lvl="1" indent="0">
              <a:buNone/>
            </a:pPr>
            <a:r>
              <a:rPr lang="de-DE" sz="2133" dirty="0"/>
              <a:t>   *) Modern backtracking regex engines (perl, .NET, python)</a:t>
            </a:r>
          </a:p>
        </p:txBody>
      </p:sp>
    </p:spTree>
    <p:extLst>
      <p:ext uri="{BB962C8B-B14F-4D97-AF65-F5344CB8AC3E}">
        <p14:creationId xmlns:p14="http://schemas.microsoft.com/office/powerpoint/2010/main" val="137986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animEffect transition="in" filter="fade">
                                      <p:cBhvr>
                                        <p:cTn id="1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3350" y="2006600"/>
            <a:ext cx="4305300" cy="3810000"/>
          </a:xfrm>
        </p:spPr>
      </p:pic>
    </p:spTree>
    <p:extLst>
      <p:ext uri="{BB962C8B-B14F-4D97-AF65-F5344CB8AC3E}">
        <p14:creationId xmlns:p14="http://schemas.microsoft.com/office/powerpoint/2010/main" val="1271768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^B.*ANA$</a:t>
            </a:r>
          </a:p>
        </p:txBody>
      </p:sp>
      <p:sp>
        <p:nvSpPr>
          <p:cNvPr id="8" name="Arrow: Up 7">
            <a:extLst>
              <a:ext uri="{FF2B5EF4-FFF2-40B4-BE49-F238E27FC236}">
                <a16:creationId xmlns:a16="http://schemas.microsoft.com/office/drawing/2014/main" id="{B1D6DF5A-9138-4349-A724-1E71BB0DE96A}"/>
              </a:ext>
            </a:extLst>
          </p:cNvPr>
          <p:cNvSpPr/>
          <p:nvPr/>
        </p:nvSpPr>
        <p:spPr>
          <a:xfrm>
            <a:off x="40640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081990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a:t>
            </a:r>
            <a:r>
              <a:rPr lang="en-US" sz="4000" dirty="0"/>
              <a:t>B.*ANA$</a:t>
            </a:r>
          </a:p>
        </p:txBody>
      </p:sp>
      <p:sp>
        <p:nvSpPr>
          <p:cNvPr id="8" name="Arrow: Up 7">
            <a:extLst>
              <a:ext uri="{FF2B5EF4-FFF2-40B4-BE49-F238E27FC236}">
                <a16:creationId xmlns:a16="http://schemas.microsoft.com/office/drawing/2014/main" id="{B1D6DF5A-9138-4349-A724-1E71BB0DE96A}"/>
              </a:ext>
            </a:extLst>
          </p:cNvPr>
          <p:cNvSpPr/>
          <p:nvPr/>
        </p:nvSpPr>
        <p:spPr>
          <a:xfrm>
            <a:off x="40640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435651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a:t>
            </a:r>
            <a:r>
              <a:rPr lang="en-US" sz="4000" dirty="0"/>
              <a:t>B.*ANA$</a:t>
            </a:r>
          </a:p>
        </p:txBody>
      </p:sp>
      <p:sp>
        <p:nvSpPr>
          <p:cNvPr id="8" name="Arrow: Up 7">
            <a:extLst>
              <a:ext uri="{FF2B5EF4-FFF2-40B4-BE49-F238E27FC236}">
                <a16:creationId xmlns:a16="http://schemas.microsoft.com/office/drawing/2014/main" id="{B1D6DF5A-9138-4349-A724-1E71BB0DE96A}"/>
              </a:ext>
            </a:extLst>
          </p:cNvPr>
          <p:cNvSpPr/>
          <p:nvPr/>
        </p:nvSpPr>
        <p:spPr>
          <a:xfrm>
            <a:off x="43376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360063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t>.*ANA$</a:t>
            </a:r>
          </a:p>
        </p:txBody>
      </p:sp>
      <p:sp>
        <p:nvSpPr>
          <p:cNvPr id="8" name="Arrow: Up 7">
            <a:extLst>
              <a:ext uri="{FF2B5EF4-FFF2-40B4-BE49-F238E27FC236}">
                <a16:creationId xmlns:a16="http://schemas.microsoft.com/office/drawing/2014/main" id="{B1D6DF5A-9138-4349-A724-1E71BB0DE96A}"/>
              </a:ext>
            </a:extLst>
          </p:cNvPr>
          <p:cNvSpPr/>
          <p:nvPr/>
        </p:nvSpPr>
        <p:spPr>
          <a:xfrm>
            <a:off x="43376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289027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t>.*ANA$</a:t>
            </a:r>
          </a:p>
        </p:txBody>
      </p:sp>
      <p:sp>
        <p:nvSpPr>
          <p:cNvPr id="8" name="Arrow: Up 7">
            <a:extLst>
              <a:ext uri="{FF2B5EF4-FFF2-40B4-BE49-F238E27FC236}">
                <a16:creationId xmlns:a16="http://schemas.microsoft.com/office/drawing/2014/main" id="{B1D6DF5A-9138-4349-A724-1E71BB0DE96A}"/>
              </a:ext>
            </a:extLst>
          </p:cNvPr>
          <p:cNvSpPr/>
          <p:nvPr/>
        </p:nvSpPr>
        <p:spPr>
          <a:xfrm>
            <a:off x="46228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551798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1136"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t>
            </a:r>
            <a:r>
              <a:rPr lang="en-US" sz="4000" dirty="0"/>
              <a:t>ANA$</a:t>
            </a:r>
          </a:p>
        </p:txBody>
      </p:sp>
      <p:sp>
        <p:nvSpPr>
          <p:cNvPr id="8" name="Arrow: Up 7">
            <a:extLst>
              <a:ext uri="{FF2B5EF4-FFF2-40B4-BE49-F238E27FC236}">
                <a16:creationId xmlns:a16="http://schemas.microsoft.com/office/drawing/2014/main" id="{B1D6DF5A-9138-4349-A724-1E71BB0DE96A}"/>
              </a:ext>
            </a:extLst>
          </p:cNvPr>
          <p:cNvSpPr/>
          <p:nvPr/>
        </p:nvSpPr>
        <p:spPr>
          <a:xfrm>
            <a:off x="46228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86974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20286330">
            <a:off x="3501136"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t>
            </a:r>
            <a:r>
              <a:rPr lang="en-US" sz="4000" dirty="0"/>
              <a:t>ANA$</a:t>
            </a:r>
          </a:p>
        </p:txBody>
      </p:sp>
      <p:sp>
        <p:nvSpPr>
          <p:cNvPr id="8" name="Arrow: Up 7">
            <a:extLst>
              <a:ext uri="{FF2B5EF4-FFF2-40B4-BE49-F238E27FC236}">
                <a16:creationId xmlns:a16="http://schemas.microsoft.com/office/drawing/2014/main" id="{B1D6DF5A-9138-4349-A724-1E71BB0DE96A}"/>
              </a:ext>
            </a:extLst>
          </p:cNvPr>
          <p:cNvSpPr/>
          <p:nvPr/>
        </p:nvSpPr>
        <p:spPr>
          <a:xfrm>
            <a:off x="46228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72353484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1+ppt_w/2"/>
                                          </p:val>
                                        </p:tav>
                                      </p:tavLst>
                                    </p:anim>
                                    <p:anim calcmode="lin" valueType="num">
                                      <p:cBhvr additive="base">
                                        <p:cTn id="7" dur="500"/>
                                        <p:tgtEl>
                                          <p:spTgt spid="5"/>
                                        </p:tgtEl>
                                        <p:attrNameLst>
                                          <p:attrName>ppt_y</p:attrName>
                                        </p:attrNameLst>
                                      </p:cBhvr>
                                      <p:tavLst>
                                        <p:tav tm="0">
                                          <p:val>
                                            <p:strVal val="ppt_y"/>
                                          </p:val>
                                        </p:tav>
                                        <p:tav tm="100000">
                                          <p:val>
                                            <p:strVal val="ppt_y"/>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t>ANA$</a:t>
            </a:r>
          </a:p>
        </p:txBody>
      </p:sp>
      <p:sp>
        <p:nvSpPr>
          <p:cNvPr id="8" name="Arrow: Up 7">
            <a:extLst>
              <a:ext uri="{FF2B5EF4-FFF2-40B4-BE49-F238E27FC236}">
                <a16:creationId xmlns:a16="http://schemas.microsoft.com/office/drawing/2014/main" id="{B1D6DF5A-9138-4349-A724-1E71BB0DE96A}"/>
              </a:ext>
            </a:extLst>
          </p:cNvPr>
          <p:cNvSpPr/>
          <p:nvPr/>
        </p:nvSpPr>
        <p:spPr>
          <a:xfrm>
            <a:off x="46228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87353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4057B-0F9A-5494-8324-6BD4CBF4E7E1}"/>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0834FD9D-4C41-F817-474B-A5C2E3ECB761}"/>
              </a:ext>
            </a:extLst>
          </p:cNvPr>
          <p:cNvSpPr>
            <a:spLocks noGrp="1"/>
          </p:cNvSpPr>
          <p:nvPr>
            <p:ph idx="1"/>
          </p:nvPr>
        </p:nvSpPr>
        <p:spPr/>
        <p:txBody>
          <a:bodyPr>
            <a:normAutofit/>
          </a:bodyPr>
          <a:lstStyle/>
          <a:p>
            <a:r>
              <a:rPr lang="en-US" dirty="0"/>
              <a:t>PowerShell user interested in regex</a:t>
            </a:r>
          </a:p>
          <a:p>
            <a:r>
              <a:rPr lang="en-US" dirty="0"/>
              <a:t>Eager to learn more about PowerShell toolmaking</a:t>
            </a:r>
          </a:p>
          <a:p>
            <a:pPr marL="0" indent="0">
              <a:buNone/>
            </a:pPr>
            <a:endParaRPr lang="en-US" dirty="0"/>
          </a:p>
          <a:p>
            <a:pPr marL="0" indent="0">
              <a:buNone/>
            </a:pPr>
            <a:endParaRPr lang="en-US" dirty="0"/>
          </a:p>
          <a:p>
            <a:r>
              <a:rPr lang="en-US" dirty="0"/>
              <a:t>Disclaimer:</a:t>
            </a:r>
          </a:p>
          <a:p>
            <a:pPr lvl="1"/>
            <a:r>
              <a:rPr lang="en-US" dirty="0"/>
              <a:t>This is </a:t>
            </a:r>
            <a:r>
              <a:rPr lang="en-US" b="1" dirty="0"/>
              <a:t>not</a:t>
            </a:r>
            <a:r>
              <a:rPr lang="en-US" dirty="0"/>
              <a:t> an “Introduction to Regex” talk</a:t>
            </a:r>
          </a:p>
          <a:p>
            <a:pPr lvl="1"/>
            <a:r>
              <a:rPr lang="en-US" dirty="0"/>
              <a:t>Like any other skill, </a:t>
            </a:r>
            <a:r>
              <a:rPr lang="en-US" i="1" dirty="0"/>
              <a:t>mastery</a:t>
            </a:r>
            <a:r>
              <a:rPr lang="en-US" dirty="0"/>
              <a:t> of regex requires </a:t>
            </a:r>
            <a:r>
              <a:rPr lang="en-US" i="1" dirty="0"/>
              <a:t>practice</a:t>
            </a:r>
          </a:p>
        </p:txBody>
      </p:sp>
    </p:spTree>
    <p:extLst>
      <p:ext uri="{BB962C8B-B14F-4D97-AF65-F5344CB8AC3E}">
        <p14:creationId xmlns:p14="http://schemas.microsoft.com/office/powerpoint/2010/main" val="2342962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t>ANA$</a:t>
            </a:r>
          </a:p>
        </p:txBody>
      </p:sp>
      <p:sp>
        <p:nvSpPr>
          <p:cNvPr id="8" name="Arrow: Up 7">
            <a:extLst>
              <a:ext uri="{FF2B5EF4-FFF2-40B4-BE49-F238E27FC236}">
                <a16:creationId xmlns:a16="http://schemas.microsoft.com/office/drawing/2014/main" id="{B1D6DF5A-9138-4349-A724-1E71BB0DE96A}"/>
              </a:ext>
            </a:extLst>
          </p:cNvPr>
          <p:cNvSpPr/>
          <p:nvPr/>
        </p:nvSpPr>
        <p:spPr>
          <a:xfrm>
            <a:off x="49156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105675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0000"/>
                </a:solidFill>
              </a:rPr>
              <a:t>A</a:t>
            </a:r>
            <a:r>
              <a:rPr lang="en-US" sz="4000" dirty="0"/>
              <a:t>NA$</a:t>
            </a:r>
          </a:p>
        </p:txBody>
      </p:sp>
      <p:sp>
        <p:nvSpPr>
          <p:cNvPr id="8" name="Arrow: Up 7">
            <a:extLst>
              <a:ext uri="{FF2B5EF4-FFF2-40B4-BE49-F238E27FC236}">
                <a16:creationId xmlns:a16="http://schemas.microsoft.com/office/drawing/2014/main" id="{B1D6DF5A-9138-4349-A724-1E71BB0DE96A}"/>
              </a:ext>
            </a:extLst>
          </p:cNvPr>
          <p:cNvSpPr/>
          <p:nvPr/>
        </p:nvSpPr>
        <p:spPr>
          <a:xfrm>
            <a:off x="49156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487985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0000"/>
                </a:solidFill>
              </a:rPr>
              <a:t>ANA$</a:t>
            </a:r>
          </a:p>
        </p:txBody>
      </p:sp>
      <p:sp>
        <p:nvSpPr>
          <p:cNvPr id="8" name="Arrow: Up 7">
            <a:extLst>
              <a:ext uri="{FF2B5EF4-FFF2-40B4-BE49-F238E27FC236}">
                <a16:creationId xmlns:a16="http://schemas.microsoft.com/office/drawing/2014/main" id="{B1D6DF5A-9138-4349-A724-1E71BB0DE96A}"/>
              </a:ext>
            </a:extLst>
          </p:cNvPr>
          <p:cNvSpPr/>
          <p:nvPr/>
        </p:nvSpPr>
        <p:spPr>
          <a:xfrm>
            <a:off x="49156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916556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5136"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t>
            </a:r>
            <a:r>
              <a:rPr lang="en-US" sz="4000" dirty="0"/>
              <a:t>ANA$</a:t>
            </a:r>
          </a:p>
        </p:txBody>
      </p:sp>
      <p:sp>
        <p:nvSpPr>
          <p:cNvPr id="8" name="Arrow: Up 7">
            <a:extLst>
              <a:ext uri="{FF2B5EF4-FFF2-40B4-BE49-F238E27FC236}">
                <a16:creationId xmlns:a16="http://schemas.microsoft.com/office/drawing/2014/main" id="{B1D6DF5A-9138-4349-A724-1E71BB0DE96A}"/>
              </a:ext>
            </a:extLst>
          </p:cNvPr>
          <p:cNvSpPr/>
          <p:nvPr/>
        </p:nvSpPr>
        <p:spPr>
          <a:xfrm>
            <a:off x="46228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4429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5136"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t>
            </a:r>
            <a:r>
              <a:rPr lang="en-US" sz="4000" dirty="0"/>
              <a:t>ANA$</a:t>
            </a:r>
          </a:p>
        </p:txBody>
      </p:sp>
      <p:sp>
        <p:nvSpPr>
          <p:cNvPr id="8" name="Arrow: Up 7">
            <a:extLst>
              <a:ext uri="{FF2B5EF4-FFF2-40B4-BE49-F238E27FC236}">
                <a16:creationId xmlns:a16="http://schemas.microsoft.com/office/drawing/2014/main" id="{B1D6DF5A-9138-4349-A724-1E71BB0DE96A}"/>
              </a:ext>
            </a:extLst>
          </p:cNvPr>
          <p:cNvSpPr/>
          <p:nvPr/>
        </p:nvSpPr>
        <p:spPr>
          <a:xfrm>
            <a:off x="49276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878747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6736"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a:t>
            </a:r>
            <a:r>
              <a:rPr lang="en-US" sz="4000" dirty="0"/>
              <a:t>NA$</a:t>
            </a:r>
          </a:p>
        </p:txBody>
      </p:sp>
      <p:sp>
        <p:nvSpPr>
          <p:cNvPr id="8" name="Arrow: Up 7">
            <a:extLst>
              <a:ext uri="{FF2B5EF4-FFF2-40B4-BE49-F238E27FC236}">
                <a16:creationId xmlns:a16="http://schemas.microsoft.com/office/drawing/2014/main" id="{B1D6DF5A-9138-4349-A724-1E71BB0DE96A}"/>
              </a:ext>
            </a:extLst>
          </p:cNvPr>
          <p:cNvSpPr/>
          <p:nvPr/>
        </p:nvSpPr>
        <p:spPr>
          <a:xfrm>
            <a:off x="49276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082699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6736"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a:t>
            </a:r>
            <a:r>
              <a:rPr lang="en-US" sz="4000" dirty="0"/>
              <a:t>NA$</a:t>
            </a:r>
          </a:p>
        </p:txBody>
      </p:sp>
      <p:sp>
        <p:nvSpPr>
          <p:cNvPr id="8" name="Arrow: Up 7">
            <a:extLst>
              <a:ext uri="{FF2B5EF4-FFF2-40B4-BE49-F238E27FC236}">
                <a16:creationId xmlns:a16="http://schemas.microsoft.com/office/drawing/2014/main" id="{B1D6DF5A-9138-4349-A724-1E71BB0DE96A}"/>
              </a:ext>
            </a:extLst>
          </p:cNvPr>
          <p:cNvSpPr/>
          <p:nvPr/>
        </p:nvSpPr>
        <p:spPr>
          <a:xfrm>
            <a:off x="52420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21587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1+ppt_w/2"/>
                                          </p:val>
                                        </p:tav>
                                      </p:tavLst>
                                    </p:anim>
                                    <p:anim calcmode="lin" valueType="num">
                                      <p:cBhvr additive="base">
                                        <p:cTn id="7" dur="500"/>
                                        <p:tgtEl>
                                          <p:spTgt spid="5"/>
                                        </p:tgtEl>
                                        <p:attrNameLst>
                                          <p:attrName>ppt_y</p:attrName>
                                        </p:attrNameLst>
                                      </p:cBhvr>
                                      <p:tavLst>
                                        <p:tav tm="0">
                                          <p:val>
                                            <p:strVal val="ppt_y"/>
                                          </p:val>
                                        </p:tav>
                                        <p:tav tm="100000">
                                          <p:val>
                                            <p:strVal val="ppt_y"/>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a:t>
            </a:r>
            <a:r>
              <a:rPr lang="en-US" sz="4000" dirty="0">
                <a:solidFill>
                  <a:srgbClr val="FF0000"/>
                </a:solidFill>
              </a:rPr>
              <a:t>N</a:t>
            </a:r>
            <a:r>
              <a:rPr lang="en-US" sz="4000" dirty="0"/>
              <a:t>A$</a:t>
            </a:r>
          </a:p>
        </p:txBody>
      </p:sp>
      <p:sp>
        <p:nvSpPr>
          <p:cNvPr id="8" name="Arrow: Up 7">
            <a:extLst>
              <a:ext uri="{FF2B5EF4-FFF2-40B4-BE49-F238E27FC236}">
                <a16:creationId xmlns:a16="http://schemas.microsoft.com/office/drawing/2014/main" id="{B1D6DF5A-9138-4349-A724-1E71BB0DE96A}"/>
              </a:ext>
            </a:extLst>
          </p:cNvPr>
          <p:cNvSpPr/>
          <p:nvPr/>
        </p:nvSpPr>
        <p:spPr>
          <a:xfrm>
            <a:off x="52420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Content Placeholder 3">
            <a:extLst>
              <a:ext uri="{FF2B5EF4-FFF2-40B4-BE49-F238E27FC236}">
                <a16:creationId xmlns:a16="http://schemas.microsoft.com/office/drawing/2014/main" id="{A3D836F2-22C1-43F6-B030-03947C82AE6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62495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8400"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t>
            </a:r>
            <a:r>
              <a:rPr lang="en-US" sz="4000" dirty="0"/>
              <a:t>ANA$</a:t>
            </a:r>
          </a:p>
        </p:txBody>
      </p:sp>
      <p:sp>
        <p:nvSpPr>
          <p:cNvPr id="8" name="Arrow: Up 7">
            <a:extLst>
              <a:ext uri="{FF2B5EF4-FFF2-40B4-BE49-F238E27FC236}">
                <a16:creationId xmlns:a16="http://schemas.microsoft.com/office/drawing/2014/main" id="{B1D6DF5A-9138-4349-A724-1E71BB0DE96A}"/>
              </a:ext>
            </a:extLst>
          </p:cNvPr>
          <p:cNvSpPr/>
          <p:nvPr/>
        </p:nvSpPr>
        <p:spPr>
          <a:xfrm>
            <a:off x="46228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13187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6800"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t>
            </a:r>
            <a:r>
              <a:rPr lang="en-US" sz="4000" dirty="0"/>
              <a:t>ANA$</a:t>
            </a:r>
          </a:p>
        </p:txBody>
      </p:sp>
      <p:sp>
        <p:nvSpPr>
          <p:cNvPr id="8" name="Arrow: Up 7">
            <a:extLst>
              <a:ext uri="{FF2B5EF4-FFF2-40B4-BE49-F238E27FC236}">
                <a16:creationId xmlns:a16="http://schemas.microsoft.com/office/drawing/2014/main" id="{B1D6DF5A-9138-4349-A724-1E71BB0DE96A}"/>
              </a:ext>
            </a:extLst>
          </p:cNvPr>
          <p:cNvSpPr/>
          <p:nvPr/>
        </p:nvSpPr>
        <p:spPr>
          <a:xfrm>
            <a:off x="46228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055441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1C116-D5EB-D967-FEC5-E84FB6E70962}"/>
              </a:ext>
            </a:extLst>
          </p:cNvPr>
          <p:cNvSpPr>
            <a:spLocks noGrp="1"/>
          </p:cNvSpPr>
          <p:nvPr>
            <p:ph type="title"/>
          </p:nvPr>
        </p:nvSpPr>
        <p:spPr/>
        <p:txBody>
          <a:bodyPr/>
          <a:lstStyle/>
          <a:p>
            <a:r>
              <a:rPr lang="en-US" dirty="0"/>
              <a:t>Agenda</a:t>
            </a:r>
          </a:p>
        </p:txBody>
      </p:sp>
      <p:sp>
        <p:nvSpPr>
          <p:cNvPr id="4" name="Rectangle 3">
            <a:extLst>
              <a:ext uri="{FF2B5EF4-FFF2-40B4-BE49-F238E27FC236}">
                <a16:creationId xmlns:a16="http://schemas.microsoft.com/office/drawing/2014/main" id="{583BE5F6-F8D6-F64F-C6A4-574190EBB355}"/>
              </a:ext>
            </a:extLst>
          </p:cNvPr>
          <p:cNvSpPr/>
          <p:nvPr/>
        </p:nvSpPr>
        <p:spPr>
          <a:xfrm>
            <a:off x="773907" y="1690688"/>
            <a:ext cx="4516549" cy="1852126"/>
          </a:xfrm>
          <a:prstGeom prst="rect">
            <a:avLst/>
          </a:prstGeom>
          <a:solidFill>
            <a:srgbClr val="C61204">
              <a:alpha val="5882"/>
            </a:srgbClr>
          </a:solidFill>
          <a:ln w="19050">
            <a:solidFill>
              <a:srgbClr val="C6120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591056">
              <a:lnSpc>
                <a:spcPct val="300000"/>
              </a:lnSpc>
              <a:spcAft>
                <a:spcPts val="600"/>
              </a:spcAft>
            </a:pPr>
            <a:r>
              <a:rPr lang="en-US" sz="2800" kern="1200" dirty="0">
                <a:solidFill>
                  <a:schemeClr val="tx1"/>
                </a:solidFill>
                <a:latin typeface="+mn-lt"/>
                <a:ea typeface="+mn-ea"/>
                <a:cs typeface="+mn-cs"/>
              </a:rPr>
              <a:t>Regex in PowerShell</a:t>
            </a:r>
            <a:endParaRPr lang="en-US" sz="2800" dirty="0"/>
          </a:p>
        </p:txBody>
      </p:sp>
      <p:sp>
        <p:nvSpPr>
          <p:cNvPr id="5" name="Rectangle 4">
            <a:extLst>
              <a:ext uri="{FF2B5EF4-FFF2-40B4-BE49-F238E27FC236}">
                <a16:creationId xmlns:a16="http://schemas.microsoft.com/office/drawing/2014/main" id="{E3743AF9-9E39-2F7E-B68C-09A680B36D5E}"/>
              </a:ext>
            </a:extLst>
          </p:cNvPr>
          <p:cNvSpPr/>
          <p:nvPr/>
        </p:nvSpPr>
        <p:spPr>
          <a:xfrm>
            <a:off x="6054932" y="1690688"/>
            <a:ext cx="4516548" cy="1852126"/>
          </a:xfrm>
          <a:prstGeom prst="rect">
            <a:avLst/>
          </a:prstGeom>
          <a:solidFill>
            <a:srgbClr val="C61204">
              <a:alpha val="5882"/>
            </a:srgbClr>
          </a:solidFill>
          <a:ln w="19050">
            <a:solidFill>
              <a:srgbClr val="C6120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591056">
              <a:lnSpc>
                <a:spcPct val="300000"/>
              </a:lnSpc>
              <a:spcAft>
                <a:spcPts val="600"/>
              </a:spcAft>
            </a:pPr>
            <a:r>
              <a:rPr lang="en-US" sz="2800" kern="1200" dirty="0">
                <a:solidFill>
                  <a:schemeClr val="tx1"/>
                </a:solidFill>
                <a:latin typeface="+mn-lt"/>
                <a:ea typeface="+mn-ea"/>
                <a:cs typeface="+mn-cs"/>
              </a:rPr>
              <a:t>Thinking in Regex</a:t>
            </a:r>
            <a:endParaRPr lang="en-US" sz="2800" dirty="0"/>
          </a:p>
        </p:txBody>
      </p:sp>
      <p:sp>
        <p:nvSpPr>
          <p:cNvPr id="6" name="Rectangle 5">
            <a:extLst>
              <a:ext uri="{FF2B5EF4-FFF2-40B4-BE49-F238E27FC236}">
                <a16:creationId xmlns:a16="http://schemas.microsoft.com/office/drawing/2014/main" id="{01EAE36B-BFB8-E5D8-64A8-686A979F0A5B}"/>
              </a:ext>
            </a:extLst>
          </p:cNvPr>
          <p:cNvSpPr/>
          <p:nvPr/>
        </p:nvSpPr>
        <p:spPr>
          <a:xfrm>
            <a:off x="773907" y="4058816"/>
            <a:ext cx="4516549" cy="1852126"/>
          </a:xfrm>
          <a:prstGeom prst="rect">
            <a:avLst/>
          </a:prstGeom>
          <a:solidFill>
            <a:srgbClr val="C61204">
              <a:alpha val="5882"/>
            </a:srgbClr>
          </a:solidFill>
          <a:ln w="19050">
            <a:solidFill>
              <a:srgbClr val="C6120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591056">
              <a:lnSpc>
                <a:spcPct val="300000"/>
              </a:lnSpc>
              <a:spcAft>
                <a:spcPts val="600"/>
              </a:spcAft>
            </a:pPr>
            <a:r>
              <a:rPr lang="en-US" sz="2800" kern="1200" dirty="0" err="1">
                <a:solidFill>
                  <a:schemeClr val="tx1"/>
                </a:solidFill>
                <a:latin typeface="+mn-lt"/>
                <a:ea typeface="+mn-ea"/>
                <a:cs typeface="+mn-cs"/>
              </a:rPr>
              <a:t>RegexOptions</a:t>
            </a:r>
            <a:endParaRPr lang="en-US" sz="2800" dirty="0"/>
          </a:p>
        </p:txBody>
      </p:sp>
      <p:sp>
        <p:nvSpPr>
          <p:cNvPr id="7" name="Rectangle 6">
            <a:extLst>
              <a:ext uri="{FF2B5EF4-FFF2-40B4-BE49-F238E27FC236}">
                <a16:creationId xmlns:a16="http://schemas.microsoft.com/office/drawing/2014/main" id="{63E8CF3F-D871-A1AD-F406-238E4A335350}"/>
              </a:ext>
            </a:extLst>
          </p:cNvPr>
          <p:cNvSpPr/>
          <p:nvPr/>
        </p:nvSpPr>
        <p:spPr>
          <a:xfrm>
            <a:off x="6054932" y="4058816"/>
            <a:ext cx="4516548" cy="1852126"/>
          </a:xfrm>
          <a:prstGeom prst="rect">
            <a:avLst/>
          </a:prstGeom>
          <a:solidFill>
            <a:srgbClr val="C61204">
              <a:alpha val="5882"/>
            </a:srgbClr>
          </a:solidFill>
          <a:ln w="19050">
            <a:solidFill>
              <a:srgbClr val="C6120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1591056">
              <a:lnSpc>
                <a:spcPct val="300000"/>
              </a:lnSpc>
              <a:spcAft>
                <a:spcPts val="600"/>
              </a:spcAft>
            </a:pPr>
            <a:r>
              <a:rPr lang="en-US" sz="2800" kern="1200" dirty="0">
                <a:solidFill>
                  <a:schemeClr val="tx1"/>
                </a:solidFill>
                <a:latin typeface="+mn-lt"/>
                <a:ea typeface="+mn-ea"/>
                <a:cs typeface="+mn-cs"/>
              </a:rPr>
              <a:t>Q&amp;A</a:t>
            </a:r>
            <a:endParaRPr lang="en-US" sz="2800" dirty="0"/>
          </a:p>
        </p:txBody>
      </p:sp>
    </p:spTree>
    <p:extLst>
      <p:ext uri="{BB962C8B-B14F-4D97-AF65-F5344CB8AC3E}">
        <p14:creationId xmlns:p14="http://schemas.microsoft.com/office/powerpoint/2010/main" val="1673223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4336"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a:t>
            </a:r>
            <a:r>
              <a:rPr lang="en-US" sz="4000" dirty="0"/>
              <a:t>NA$</a:t>
            </a:r>
          </a:p>
        </p:txBody>
      </p:sp>
      <p:sp>
        <p:nvSpPr>
          <p:cNvPr id="8" name="Arrow: Up 7">
            <a:extLst>
              <a:ext uri="{FF2B5EF4-FFF2-40B4-BE49-F238E27FC236}">
                <a16:creationId xmlns:a16="http://schemas.microsoft.com/office/drawing/2014/main" id="{B1D6DF5A-9138-4349-A724-1E71BB0DE96A}"/>
              </a:ext>
            </a:extLst>
          </p:cNvPr>
          <p:cNvSpPr/>
          <p:nvPr/>
        </p:nvSpPr>
        <p:spPr>
          <a:xfrm>
            <a:off x="49180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808913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5936"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.*AN</a:t>
            </a:r>
            <a:r>
              <a:rPr lang="en-US" sz="4000" dirty="0"/>
              <a:t>A$</a:t>
            </a:r>
          </a:p>
        </p:txBody>
      </p:sp>
      <p:sp>
        <p:nvSpPr>
          <p:cNvPr id="8" name="Arrow: Up 7">
            <a:extLst>
              <a:ext uri="{FF2B5EF4-FFF2-40B4-BE49-F238E27FC236}">
                <a16:creationId xmlns:a16="http://schemas.microsoft.com/office/drawing/2014/main" id="{B1D6DF5A-9138-4349-A724-1E71BB0DE96A}"/>
              </a:ext>
            </a:extLst>
          </p:cNvPr>
          <p:cNvSpPr/>
          <p:nvPr/>
        </p:nvSpPr>
        <p:spPr>
          <a:xfrm>
            <a:off x="52324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745949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pic>
        <p:nvPicPr>
          <p:cNvPr id="5" name="Content Placeholder 4">
            <a:extLst>
              <a:ext uri="{FF2B5EF4-FFF2-40B4-BE49-F238E27FC236}">
                <a16:creationId xmlns:a16="http://schemas.microsoft.com/office/drawing/2014/main" id="{05E83628-D714-44BC-840A-9D71DA3F4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40800" y="1838153"/>
            <a:ext cx="918464" cy="812800"/>
          </a:xfrm>
        </p:spPr>
      </p:pic>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.*ANA</a:t>
            </a:r>
            <a:r>
              <a:rPr lang="en-US" sz="4000" dirty="0"/>
              <a:t>$</a:t>
            </a:r>
          </a:p>
        </p:txBody>
      </p:sp>
      <p:sp>
        <p:nvSpPr>
          <p:cNvPr id="8" name="Arrow: Up 7">
            <a:extLst>
              <a:ext uri="{FF2B5EF4-FFF2-40B4-BE49-F238E27FC236}">
                <a16:creationId xmlns:a16="http://schemas.microsoft.com/office/drawing/2014/main" id="{B1D6DF5A-9138-4349-A724-1E71BB0DE96A}"/>
              </a:ext>
            </a:extLst>
          </p:cNvPr>
          <p:cNvSpPr/>
          <p:nvPr/>
        </p:nvSpPr>
        <p:spPr>
          <a:xfrm>
            <a:off x="55880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8121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1+ppt_w/2"/>
                                          </p:val>
                                        </p:tav>
                                      </p:tavLst>
                                    </p:anim>
                                    <p:anim calcmode="lin" valueType="num">
                                      <p:cBhvr additive="base">
                                        <p:cTn id="7" dur="500"/>
                                        <p:tgtEl>
                                          <p:spTgt spid="5"/>
                                        </p:tgtEl>
                                        <p:attrNameLst>
                                          <p:attrName>ppt_y</p:attrName>
                                        </p:attrNameLst>
                                      </p:cBhvr>
                                      <p:tavLst>
                                        <p:tav tm="0">
                                          <p:val>
                                            <p:strVal val="ppt_y"/>
                                          </p:val>
                                        </p:tav>
                                        <p:tav tm="100000">
                                          <p:val>
                                            <p:strVal val="ppt_y"/>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t>
            </a:r>
            <a:r>
              <a:rPr lang="en-US" sz="4000" dirty="0">
                <a:solidFill>
                  <a:srgbClr val="FFC000"/>
                </a:solidFill>
              </a:rPr>
              <a:t>.*ANA$</a:t>
            </a:r>
          </a:p>
        </p:txBody>
      </p:sp>
      <p:sp>
        <p:nvSpPr>
          <p:cNvPr id="8" name="Arrow: Up 7">
            <a:extLst>
              <a:ext uri="{FF2B5EF4-FFF2-40B4-BE49-F238E27FC236}">
                <a16:creationId xmlns:a16="http://schemas.microsoft.com/office/drawing/2014/main" id="{B1D6DF5A-9138-4349-A724-1E71BB0DE96A}"/>
              </a:ext>
            </a:extLst>
          </p:cNvPr>
          <p:cNvSpPr/>
          <p:nvPr/>
        </p:nvSpPr>
        <p:spPr>
          <a:xfrm>
            <a:off x="58928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630145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54E5-9E3D-4DA2-B10A-4D75071CD33C}"/>
              </a:ext>
            </a:extLst>
          </p:cNvPr>
          <p:cNvSpPr>
            <a:spLocks noGrp="1"/>
          </p:cNvSpPr>
          <p:nvPr>
            <p:ph type="title"/>
          </p:nvPr>
        </p:nvSpPr>
        <p:spPr/>
        <p:txBody>
          <a:bodyPr>
            <a:normAutofit/>
          </a:bodyPr>
          <a:lstStyle/>
          <a:p>
            <a:r>
              <a:rPr lang="en-US" sz="4800" dirty="0"/>
              <a:t>“Imagine your regex engine as a car”</a:t>
            </a:r>
          </a:p>
        </p:txBody>
      </p:sp>
      <p:sp>
        <p:nvSpPr>
          <p:cNvPr id="6" name="TextBox 5">
            <a:extLst>
              <a:ext uri="{FF2B5EF4-FFF2-40B4-BE49-F238E27FC236}">
                <a16:creationId xmlns:a16="http://schemas.microsoft.com/office/drawing/2014/main" id="{6DD8BEA0-F08F-44A6-91AF-73FF7931D529}"/>
              </a:ext>
            </a:extLst>
          </p:cNvPr>
          <p:cNvSpPr txBox="1"/>
          <p:nvPr/>
        </p:nvSpPr>
        <p:spPr>
          <a:xfrm>
            <a:off x="2235200" y="2546707"/>
            <a:ext cx="8128000" cy="1795428"/>
          </a:xfrm>
          <a:prstGeom prst="rect">
            <a:avLst/>
          </a:prstGeom>
          <a:noFill/>
        </p:spPr>
        <p:txBody>
          <a:bodyPr wrap="square" rtlCol="0">
            <a:spAutoFit/>
          </a:bodyPr>
          <a:lstStyle/>
          <a:p>
            <a:pPr algn="ctr"/>
            <a:r>
              <a:rPr lang="en-US" sz="11067" spc="3334" dirty="0"/>
              <a:t>BANANA</a:t>
            </a:r>
          </a:p>
        </p:txBody>
      </p:sp>
      <p:sp>
        <p:nvSpPr>
          <p:cNvPr id="7" name="TextBox 6">
            <a:extLst>
              <a:ext uri="{FF2B5EF4-FFF2-40B4-BE49-F238E27FC236}">
                <a16:creationId xmlns:a16="http://schemas.microsoft.com/office/drawing/2014/main" id="{87461AC5-16A2-43B9-8FBC-C9E4EFB671B2}"/>
              </a:ext>
            </a:extLst>
          </p:cNvPr>
          <p:cNvSpPr txBox="1"/>
          <p:nvPr/>
        </p:nvSpPr>
        <p:spPr>
          <a:xfrm>
            <a:off x="2235200" y="4648200"/>
            <a:ext cx="4069063" cy="707886"/>
          </a:xfrm>
          <a:prstGeom prst="rect">
            <a:avLst/>
          </a:prstGeom>
          <a:noFill/>
        </p:spPr>
        <p:txBody>
          <a:bodyPr wrap="none" rtlCol="0">
            <a:spAutoFit/>
          </a:bodyPr>
          <a:lstStyle/>
          <a:p>
            <a:r>
              <a:rPr lang="en-US" sz="4000" dirty="0"/>
              <a:t>Pattern: </a:t>
            </a:r>
            <a:r>
              <a:rPr lang="en-US" sz="4000" dirty="0">
                <a:solidFill>
                  <a:srgbClr val="00B050"/>
                </a:solidFill>
              </a:rPr>
              <a:t>^B.*ANA$</a:t>
            </a:r>
          </a:p>
        </p:txBody>
      </p:sp>
      <p:sp>
        <p:nvSpPr>
          <p:cNvPr id="8" name="Arrow: Up 7">
            <a:extLst>
              <a:ext uri="{FF2B5EF4-FFF2-40B4-BE49-F238E27FC236}">
                <a16:creationId xmlns:a16="http://schemas.microsoft.com/office/drawing/2014/main" id="{B1D6DF5A-9138-4349-A724-1E71BB0DE96A}"/>
              </a:ext>
            </a:extLst>
          </p:cNvPr>
          <p:cNvSpPr/>
          <p:nvPr/>
        </p:nvSpPr>
        <p:spPr>
          <a:xfrm>
            <a:off x="5892800" y="5257800"/>
            <a:ext cx="3048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90316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9FDA-4018-456F-AACD-F23BEEDBDA99}"/>
              </a:ext>
            </a:extLst>
          </p:cNvPr>
          <p:cNvSpPr>
            <a:spLocks noGrp="1"/>
          </p:cNvSpPr>
          <p:nvPr>
            <p:ph type="title"/>
          </p:nvPr>
        </p:nvSpPr>
        <p:spPr>
          <a:xfrm>
            <a:off x="655320" y="365125"/>
            <a:ext cx="5120114" cy="1692794"/>
          </a:xfrm>
        </p:spPr>
        <p:txBody>
          <a:bodyPr>
            <a:normAutofit/>
          </a:bodyPr>
          <a:lstStyle/>
          <a:p>
            <a:r>
              <a:rPr lang="en-US" sz="4800" dirty="0"/>
              <a:t>SUCCESS!</a:t>
            </a:r>
          </a:p>
        </p:txBody>
      </p:sp>
      <p:pic>
        <p:nvPicPr>
          <p:cNvPr id="3076" name="Picture 4" descr="Image result for small cartoon car">
            <a:extLst>
              <a:ext uri="{FF2B5EF4-FFF2-40B4-BE49-F238E27FC236}">
                <a16:creationId xmlns:a16="http://schemas.microsoft.com/office/drawing/2014/main" id="{8F54DE03-67C9-4C93-8C8D-7C2ABCCEF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295" y="2574925"/>
            <a:ext cx="3911843" cy="346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58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2000" fill="hold"/>
                                        <p:tgtEl>
                                          <p:spTgt spid="30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fr-FR" dirty="0">
                <a:solidFill>
                  <a:srgbClr val="990A0A"/>
                </a:solidFill>
              </a:rPr>
              <a:t>Conclusion</a:t>
            </a:r>
            <a:endParaRPr lang="en-GB" dirty="0">
              <a:solidFill>
                <a:srgbClr val="990A0A"/>
              </a:solidFill>
            </a:endParaRPr>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p:txBody>
          <a:bodyPr/>
          <a:lstStyle/>
          <a:p>
            <a:pPr>
              <a:buFont typeface="Wingdings" panose="05000000000000000000" pitchFamily="2" charset="2"/>
              <a:buChar char="§"/>
            </a:pPr>
            <a:r>
              <a:rPr lang="fr-FR" dirty="0"/>
              <a:t>Regex </a:t>
            </a:r>
            <a:r>
              <a:rPr lang="fr-FR" dirty="0" err="1"/>
              <a:t>facilities</a:t>
            </a:r>
            <a:r>
              <a:rPr lang="fr-FR" dirty="0"/>
              <a:t> are </a:t>
            </a:r>
            <a:r>
              <a:rPr lang="fr-FR" dirty="0" err="1"/>
              <a:t>plentiful</a:t>
            </a:r>
            <a:r>
              <a:rPr lang="fr-FR" dirty="0"/>
              <a:t> in PowerShell and .NET</a:t>
            </a:r>
          </a:p>
          <a:p>
            <a:pPr>
              <a:buFont typeface="Wingdings" panose="05000000000000000000" pitchFamily="2" charset="2"/>
              <a:buChar char="§"/>
            </a:pPr>
            <a:r>
              <a:rPr lang="fr-FR" dirty="0"/>
              <a:t>Regex looks simple on the surface – </a:t>
            </a:r>
            <a:r>
              <a:rPr lang="fr-FR" dirty="0" err="1"/>
              <a:t>don’t</a:t>
            </a:r>
            <a:r>
              <a:rPr lang="fr-FR" dirty="0"/>
              <a:t> </a:t>
            </a:r>
            <a:r>
              <a:rPr lang="fr-FR" dirty="0" err="1"/>
              <a:t>get</a:t>
            </a:r>
            <a:r>
              <a:rPr lang="fr-FR" dirty="0"/>
              <a:t> </a:t>
            </a:r>
            <a:r>
              <a:rPr lang="fr-FR" dirty="0" err="1"/>
              <a:t>fooled</a:t>
            </a:r>
            <a:r>
              <a:rPr lang="fr-FR" dirty="0"/>
              <a:t>!</a:t>
            </a:r>
          </a:p>
          <a:p>
            <a:pPr>
              <a:buFont typeface="Wingdings" panose="05000000000000000000" pitchFamily="2" charset="2"/>
              <a:buChar char="§"/>
            </a:pPr>
            <a:endParaRPr lang="fr-FR" dirty="0"/>
          </a:p>
          <a:p>
            <a:pPr>
              <a:buFont typeface="Wingdings" panose="05000000000000000000" pitchFamily="2" charset="2"/>
              <a:buChar char="§"/>
            </a:pPr>
            <a:r>
              <a:rPr lang="fr-FR" dirty="0" err="1"/>
              <a:t>Now</a:t>
            </a:r>
            <a:r>
              <a:rPr lang="fr-FR" dirty="0"/>
              <a:t> go practice!</a:t>
            </a:r>
          </a:p>
        </p:txBody>
      </p:sp>
    </p:spTree>
    <p:extLst>
      <p:ext uri="{BB962C8B-B14F-4D97-AF65-F5344CB8AC3E}">
        <p14:creationId xmlns:p14="http://schemas.microsoft.com/office/powerpoint/2010/main" val="1101361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dirty="0">
                <a:solidFill>
                  <a:srgbClr val="990A0A"/>
                </a:solidFill>
              </a:rPr>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931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0E55-7916-41BE-3DF2-609761B2D2B4}"/>
              </a:ext>
            </a:extLst>
          </p:cNvPr>
          <p:cNvSpPr>
            <a:spLocks noGrp="1"/>
          </p:cNvSpPr>
          <p:nvPr>
            <p:ph type="title"/>
          </p:nvPr>
        </p:nvSpPr>
        <p:spPr/>
        <p:txBody>
          <a:bodyPr/>
          <a:lstStyle/>
          <a:p>
            <a:r>
              <a:rPr lang="en-US" dirty="0"/>
              <a:t>Regex</a:t>
            </a:r>
          </a:p>
        </p:txBody>
      </p:sp>
      <p:sp>
        <p:nvSpPr>
          <p:cNvPr id="3" name="Text Placeholder 2">
            <a:extLst>
              <a:ext uri="{FF2B5EF4-FFF2-40B4-BE49-F238E27FC236}">
                <a16:creationId xmlns:a16="http://schemas.microsoft.com/office/drawing/2014/main" id="{2D9811A8-B787-D515-4FF9-B9BBE6182501}"/>
              </a:ext>
            </a:extLst>
          </p:cNvPr>
          <p:cNvSpPr>
            <a:spLocks noGrp="1"/>
          </p:cNvSpPr>
          <p:nvPr>
            <p:ph type="body" idx="1"/>
          </p:nvPr>
        </p:nvSpPr>
        <p:spPr/>
        <p:txBody>
          <a:bodyPr/>
          <a:lstStyle/>
          <a:p>
            <a:r>
              <a:rPr lang="en-US" dirty="0"/>
              <a:t>What it is</a:t>
            </a:r>
          </a:p>
        </p:txBody>
      </p:sp>
      <p:sp>
        <p:nvSpPr>
          <p:cNvPr id="4" name="Content Placeholder 3">
            <a:extLst>
              <a:ext uri="{FF2B5EF4-FFF2-40B4-BE49-F238E27FC236}">
                <a16:creationId xmlns:a16="http://schemas.microsoft.com/office/drawing/2014/main" id="{F9EFD383-46CD-BB9E-7A09-39907FFC8EB8}"/>
              </a:ext>
            </a:extLst>
          </p:cNvPr>
          <p:cNvSpPr>
            <a:spLocks noGrp="1"/>
          </p:cNvSpPr>
          <p:nvPr>
            <p:ph sz="half" idx="2"/>
          </p:nvPr>
        </p:nvSpPr>
        <p:spPr/>
        <p:txBody>
          <a:bodyPr>
            <a:normAutofit/>
          </a:bodyPr>
          <a:lstStyle/>
          <a:p>
            <a:r>
              <a:rPr lang="en-US" dirty="0"/>
              <a:t>Tools and grammar to:</a:t>
            </a:r>
          </a:p>
          <a:p>
            <a:pPr marL="457200" lvl="1" indent="0">
              <a:buNone/>
            </a:pPr>
            <a:r>
              <a:rPr lang="en-US" dirty="0"/>
              <a:t>Interrogate</a:t>
            </a:r>
          </a:p>
          <a:p>
            <a:pPr marL="457200" lvl="1" indent="0">
              <a:buNone/>
            </a:pPr>
            <a:r>
              <a:rPr lang="en-US" dirty="0"/>
              <a:t>Manipulate</a:t>
            </a:r>
          </a:p>
          <a:p>
            <a:pPr marL="457200" lvl="1" indent="0">
              <a:buNone/>
            </a:pPr>
            <a:r>
              <a:rPr lang="en-US" dirty="0"/>
              <a:t>… </a:t>
            </a:r>
            <a:r>
              <a:rPr lang="en-US" i="1" dirty="0"/>
              <a:t>string contents</a:t>
            </a:r>
          </a:p>
          <a:p>
            <a:r>
              <a:rPr lang="en-US" dirty="0"/>
              <a:t>Pattern matching engines</a:t>
            </a:r>
          </a:p>
        </p:txBody>
      </p:sp>
      <p:sp>
        <p:nvSpPr>
          <p:cNvPr id="5" name="Text Placeholder 4">
            <a:extLst>
              <a:ext uri="{FF2B5EF4-FFF2-40B4-BE49-F238E27FC236}">
                <a16:creationId xmlns:a16="http://schemas.microsoft.com/office/drawing/2014/main" id="{60AB4B5B-CDD1-4BD8-051A-6C05A60B215D}"/>
              </a:ext>
            </a:extLst>
          </p:cNvPr>
          <p:cNvSpPr>
            <a:spLocks noGrp="1"/>
          </p:cNvSpPr>
          <p:nvPr>
            <p:ph type="body" sz="quarter" idx="3"/>
          </p:nvPr>
        </p:nvSpPr>
        <p:spPr/>
        <p:txBody>
          <a:bodyPr/>
          <a:lstStyle/>
          <a:p>
            <a:r>
              <a:rPr lang="en-US" dirty="0"/>
              <a:t>What it is not</a:t>
            </a:r>
          </a:p>
        </p:txBody>
      </p:sp>
      <p:sp>
        <p:nvSpPr>
          <p:cNvPr id="6" name="Content Placeholder 5">
            <a:extLst>
              <a:ext uri="{FF2B5EF4-FFF2-40B4-BE49-F238E27FC236}">
                <a16:creationId xmlns:a16="http://schemas.microsoft.com/office/drawing/2014/main" id="{AF6F34BD-D336-A159-04D5-A68F775E6F26}"/>
              </a:ext>
            </a:extLst>
          </p:cNvPr>
          <p:cNvSpPr>
            <a:spLocks noGrp="1"/>
          </p:cNvSpPr>
          <p:nvPr>
            <p:ph sz="quarter" idx="4"/>
          </p:nvPr>
        </p:nvSpPr>
        <p:spPr/>
        <p:txBody>
          <a:bodyPr>
            <a:normAutofit/>
          </a:bodyPr>
          <a:lstStyle/>
          <a:p>
            <a:r>
              <a:rPr lang="en-US" dirty="0"/>
              <a:t>Black Magic</a:t>
            </a:r>
          </a:p>
          <a:p>
            <a:r>
              <a:rPr lang="en-US" dirty="0"/>
              <a:t>Impossible to master</a:t>
            </a:r>
          </a:p>
        </p:txBody>
      </p:sp>
    </p:spTree>
    <p:extLst>
      <p:ext uri="{BB962C8B-B14F-4D97-AF65-F5344CB8AC3E}">
        <p14:creationId xmlns:p14="http://schemas.microsoft.com/office/powerpoint/2010/main" val="1597693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79B6-17DF-4221-4EDE-186EF1520A93}"/>
              </a:ext>
            </a:extLst>
          </p:cNvPr>
          <p:cNvSpPr>
            <a:spLocks noGrp="1"/>
          </p:cNvSpPr>
          <p:nvPr>
            <p:ph type="title"/>
          </p:nvPr>
        </p:nvSpPr>
        <p:spPr/>
        <p:txBody>
          <a:bodyPr/>
          <a:lstStyle/>
          <a:p>
            <a:r>
              <a:rPr lang="en-US" dirty="0"/>
              <a:t>Regex in PowerShell</a:t>
            </a:r>
          </a:p>
        </p:txBody>
      </p:sp>
      <p:sp>
        <p:nvSpPr>
          <p:cNvPr id="3" name="Content Placeholder 2">
            <a:extLst>
              <a:ext uri="{FF2B5EF4-FFF2-40B4-BE49-F238E27FC236}">
                <a16:creationId xmlns:a16="http://schemas.microsoft.com/office/drawing/2014/main" id="{B4CD1EBB-D302-83FF-FBBD-8FEDE25F4758}"/>
              </a:ext>
            </a:extLst>
          </p:cNvPr>
          <p:cNvSpPr>
            <a:spLocks noGrp="1"/>
          </p:cNvSpPr>
          <p:nvPr>
            <p:ph sz="half" idx="1"/>
          </p:nvPr>
        </p:nvSpPr>
        <p:spPr/>
        <p:txBody>
          <a:bodyPr>
            <a:normAutofit fontScale="92500"/>
          </a:bodyPr>
          <a:lstStyle/>
          <a:p>
            <a:pPr marL="0" indent="0">
              <a:buNone/>
            </a:pPr>
            <a:r>
              <a:rPr lang="en-US" dirty="0"/>
              <a:t>Operators</a:t>
            </a:r>
          </a:p>
          <a:p>
            <a:pPr marL="457200" lvl="1" indent="0">
              <a:buNone/>
            </a:pPr>
            <a:r>
              <a:rPr lang="en-US" dirty="0">
                <a:latin typeface="Lucida Console" panose="020B0609040504020204" pitchFamily="49" charset="0"/>
              </a:rPr>
              <a:t>-match | -</a:t>
            </a:r>
            <a:r>
              <a:rPr lang="en-US" dirty="0" err="1">
                <a:latin typeface="Lucida Console" panose="020B0609040504020204" pitchFamily="49" charset="0"/>
              </a:rPr>
              <a:t>notmatch</a:t>
            </a:r>
            <a:endParaRPr lang="en-US" dirty="0">
              <a:latin typeface="Lucida Console" panose="020B0609040504020204" pitchFamily="49" charset="0"/>
            </a:endParaRPr>
          </a:p>
          <a:p>
            <a:pPr marL="457200" lvl="1" indent="0">
              <a:buNone/>
            </a:pPr>
            <a:r>
              <a:rPr lang="en-US" dirty="0">
                <a:latin typeface="Lucida Console" panose="020B0609040504020204" pitchFamily="49" charset="0"/>
              </a:rPr>
              <a:t>	$Matches</a:t>
            </a:r>
          </a:p>
          <a:p>
            <a:pPr marL="457200" lvl="1" indent="0">
              <a:buNone/>
            </a:pPr>
            <a:r>
              <a:rPr lang="en-US" dirty="0">
                <a:latin typeface="Lucida Console" panose="020B0609040504020204" pitchFamily="49" charset="0"/>
              </a:rPr>
              <a:t>-replace</a:t>
            </a:r>
          </a:p>
          <a:p>
            <a:pPr marL="457200" lvl="1" indent="0">
              <a:buNone/>
            </a:pPr>
            <a:r>
              <a:rPr lang="en-US" dirty="0">
                <a:latin typeface="Lucida Console" panose="020B0609040504020204" pitchFamily="49" charset="0"/>
              </a:rPr>
              <a:t>-split</a:t>
            </a:r>
          </a:p>
          <a:p>
            <a:pPr marL="0" indent="0">
              <a:buNone/>
            </a:pPr>
            <a:r>
              <a:rPr lang="en-US" dirty="0">
                <a:latin typeface="Lucida Console" panose="020B0609040504020204" pitchFamily="49" charset="0"/>
              </a:rPr>
              <a:t>switch -regex(…){…}</a:t>
            </a:r>
          </a:p>
          <a:p>
            <a:pPr marL="0" indent="0">
              <a:buNone/>
            </a:pPr>
            <a:r>
              <a:rPr lang="en-US" dirty="0">
                <a:latin typeface="Lucida Console" panose="020B0609040504020204" pitchFamily="49" charset="0"/>
              </a:rPr>
              <a:t>Select-String</a:t>
            </a:r>
          </a:p>
          <a:p>
            <a:pPr marL="0" indent="0">
              <a:buNone/>
            </a:pPr>
            <a:r>
              <a:rPr lang="en-US" dirty="0">
                <a:latin typeface="Lucida Console" panose="020B0609040504020204" pitchFamily="49" charset="0"/>
              </a:rPr>
              <a:t>[regex]</a:t>
            </a:r>
          </a:p>
        </p:txBody>
      </p:sp>
      <p:sp>
        <p:nvSpPr>
          <p:cNvPr id="4" name="Content Placeholder 3">
            <a:extLst>
              <a:ext uri="{FF2B5EF4-FFF2-40B4-BE49-F238E27FC236}">
                <a16:creationId xmlns:a16="http://schemas.microsoft.com/office/drawing/2014/main" id="{9C3A45D9-B82E-8AC9-4957-92341AE63AC3}"/>
              </a:ext>
            </a:extLst>
          </p:cNvPr>
          <p:cNvSpPr>
            <a:spLocks noGrp="1"/>
          </p:cNvSpPr>
          <p:nvPr>
            <p:ph sz="half" idx="2"/>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73690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3B963-650A-F2B3-0CB2-54F1BA038B1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DDFA73F-D1D5-9D88-0094-7F02E00C919C}"/>
              </a:ext>
            </a:extLst>
          </p:cNvPr>
          <p:cNvSpPr>
            <a:spLocks noGrp="1"/>
          </p:cNvSpPr>
          <p:nvPr>
            <p:ph type="title"/>
          </p:nvPr>
        </p:nvSpPr>
        <p:spPr/>
        <p:txBody>
          <a:bodyPr/>
          <a:lstStyle/>
          <a:p>
            <a:r>
              <a:rPr lang="fr-FR" dirty="0">
                <a:solidFill>
                  <a:srgbClr val="990A0A"/>
                </a:solidFill>
              </a:rPr>
              <a:t>Regex in PowerShell - Defaults</a:t>
            </a:r>
            <a:endParaRPr lang="en-GB" dirty="0">
              <a:solidFill>
                <a:srgbClr val="990A0A"/>
              </a:solidFill>
            </a:endParaRPr>
          </a:p>
        </p:txBody>
      </p:sp>
      <p:sp>
        <p:nvSpPr>
          <p:cNvPr id="3" name="Espace réservé du contenu 2">
            <a:extLst>
              <a:ext uri="{FF2B5EF4-FFF2-40B4-BE49-F238E27FC236}">
                <a16:creationId xmlns:a16="http://schemas.microsoft.com/office/drawing/2014/main" id="{12E631AD-4811-5CCB-7A00-EC54C3206FED}"/>
              </a:ext>
            </a:extLst>
          </p:cNvPr>
          <p:cNvSpPr>
            <a:spLocks noGrp="1"/>
          </p:cNvSpPr>
          <p:nvPr>
            <p:ph idx="1"/>
          </p:nvPr>
        </p:nvSpPr>
        <p:spPr/>
        <p:txBody>
          <a:bodyPr/>
          <a:lstStyle/>
          <a:p>
            <a:pPr>
              <a:buFont typeface="Wingdings" panose="05000000000000000000" pitchFamily="2" charset="2"/>
              <a:buChar char="§"/>
            </a:pPr>
            <a:r>
              <a:rPr lang="en-US" dirty="0"/>
              <a:t>All regex primitives in PowerShell:</a:t>
            </a:r>
          </a:p>
          <a:p>
            <a:pPr lvl="1"/>
            <a:r>
              <a:rPr lang="en-US" dirty="0"/>
              <a:t>default to apply </a:t>
            </a:r>
            <a:r>
              <a:rPr lang="en-US" dirty="0" err="1"/>
              <a:t>RegexOptions.IgnoreCase</a:t>
            </a:r>
            <a:endParaRPr lang="en-US" dirty="0"/>
          </a:p>
          <a:p>
            <a:pPr lvl="1"/>
            <a:r>
              <a:rPr lang="en-US" dirty="0"/>
              <a:t>default to apply current thread culture</a:t>
            </a:r>
          </a:p>
          <a:p>
            <a:pPr lvl="1"/>
            <a:endParaRPr lang="en-GB" dirty="0"/>
          </a:p>
        </p:txBody>
      </p:sp>
    </p:spTree>
    <p:extLst>
      <p:ext uri="{BB962C8B-B14F-4D97-AF65-F5344CB8AC3E}">
        <p14:creationId xmlns:p14="http://schemas.microsoft.com/office/powerpoint/2010/main" val="90114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39AF2-A623-ADC2-E754-CD96A73BB00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6D80C1-9599-AE51-3270-4A9EB72EB590}"/>
              </a:ext>
            </a:extLst>
          </p:cNvPr>
          <p:cNvSpPr>
            <a:spLocks noGrp="1"/>
          </p:cNvSpPr>
          <p:nvPr>
            <p:ph type="title"/>
          </p:nvPr>
        </p:nvSpPr>
        <p:spPr>
          <a:xfrm>
            <a:off x="831850" y="529389"/>
            <a:ext cx="10515600" cy="1004637"/>
          </a:xfrm>
        </p:spPr>
        <p:txBody>
          <a:bodyPr/>
          <a:lstStyle/>
          <a:p>
            <a:r>
              <a:rPr lang="en-GB" dirty="0">
                <a:solidFill>
                  <a:srgbClr val="990A0A"/>
                </a:solidFill>
              </a:rPr>
              <a:t>Demos</a:t>
            </a:r>
          </a:p>
        </p:txBody>
      </p:sp>
      <p:sp>
        <p:nvSpPr>
          <p:cNvPr id="5" name="Text Placeholder 4">
            <a:extLst>
              <a:ext uri="{FF2B5EF4-FFF2-40B4-BE49-F238E27FC236}">
                <a16:creationId xmlns:a16="http://schemas.microsoft.com/office/drawing/2014/main" id="{A0D8DBAC-DC7C-C5E3-7A47-4FB253CC9288}"/>
              </a:ext>
            </a:extLst>
          </p:cNvPr>
          <p:cNvSpPr>
            <a:spLocks noGrp="1"/>
          </p:cNvSpPr>
          <p:nvPr>
            <p:ph type="body" idx="1"/>
          </p:nvPr>
        </p:nvSpPr>
        <p:spPr>
          <a:xfrm>
            <a:off x="831850" y="1653758"/>
            <a:ext cx="10515600" cy="1500187"/>
          </a:xfrm>
        </p:spPr>
        <p:txBody>
          <a:bodyPr/>
          <a:lstStyle/>
          <a:p>
            <a:r>
              <a:rPr lang="en-GB" dirty="0"/>
              <a:t>All the Regex!</a:t>
            </a:r>
          </a:p>
        </p:txBody>
      </p:sp>
      <p:pic>
        <p:nvPicPr>
          <p:cNvPr id="9" name="Picture 9">
            <a:extLst>
              <a:ext uri="{FF2B5EF4-FFF2-40B4-BE49-F238E27FC236}">
                <a16:creationId xmlns:a16="http://schemas.microsoft.com/office/drawing/2014/main" id="{CA9B58CC-1516-5E3A-8207-90E7275CBB7C}"/>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243264"/>
      </p:ext>
    </p:extLst>
  </p:cSld>
  <p:clrMapOvr>
    <a:masterClrMapping/>
  </p:clrMapOvr>
</p:sld>
</file>

<file path=ppt/theme/theme1.xml><?xml version="1.0" encoding="utf-8"?>
<a:theme xmlns:a="http://schemas.openxmlformats.org/drawingml/2006/main" name="Intro 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ponso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1157</Words>
  <Application>Microsoft Office PowerPoint</Application>
  <PresentationFormat>Widescreen</PresentationFormat>
  <Paragraphs>263</Paragraphs>
  <Slides>58</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58</vt:i4>
      </vt:variant>
    </vt:vector>
  </HeadingPairs>
  <TitlesOfParts>
    <vt:vector size="68" baseType="lpstr">
      <vt:lpstr>Arial</vt:lpstr>
      <vt:lpstr>Calibri</vt:lpstr>
      <vt:lpstr>Helvetica Neue</vt:lpstr>
      <vt:lpstr>inherit</vt:lpstr>
      <vt:lpstr>Lucida Console</vt:lpstr>
      <vt:lpstr>Lucida Sans</vt:lpstr>
      <vt:lpstr>Wingdings</vt:lpstr>
      <vt:lpstr>Intro Title</vt:lpstr>
      <vt:lpstr>Content</vt:lpstr>
      <vt:lpstr>Sponsor</vt:lpstr>
      <vt:lpstr>PowerPoint Presentation</vt:lpstr>
      <vt:lpstr>PowerPoint Presentation</vt:lpstr>
      <vt:lpstr>PowerPoint Presentation</vt:lpstr>
      <vt:lpstr>Who are you?</vt:lpstr>
      <vt:lpstr>Agenda</vt:lpstr>
      <vt:lpstr>Regex</vt:lpstr>
      <vt:lpstr>Regex in PowerShell</vt:lpstr>
      <vt:lpstr>Regex in PowerShell - Defaults</vt:lpstr>
      <vt:lpstr>Demos</vt:lpstr>
      <vt:lpstr>Thinking in Regex</vt:lpstr>
      <vt:lpstr>Thinking in Regex</vt:lpstr>
      <vt:lpstr>Thinking in Regex</vt:lpstr>
      <vt:lpstr>Thinking in Regex</vt:lpstr>
      <vt:lpstr>Thinking in Regex</vt:lpstr>
      <vt:lpstr>Thinking in Regex</vt:lpstr>
      <vt:lpstr>Thinking in Regex</vt:lpstr>
      <vt:lpstr>Thinking in Regex</vt:lpstr>
      <vt:lpstr>Thinking in Regex</vt:lpstr>
      <vt:lpstr>Thinking in Regex</vt:lpstr>
      <vt:lpstr>Thinking in Regex</vt:lpstr>
      <vt:lpstr>Thinking in Regex</vt:lpstr>
      <vt:lpstr>RegexOptions Demystified</vt:lpstr>
      <vt:lpstr>RegexOptions to forget about</vt:lpstr>
      <vt:lpstr>RegexOptions: Explicit Captures</vt:lpstr>
      <vt:lpstr>RegexOptions: NonBacktracking</vt:lpstr>
      <vt:lpstr>PowerPoint Presentation</vt:lpstr>
      <vt:lpstr>PowerPoint Presentation</vt:lpstr>
      <vt:lpstr>Regex and performance</vt:lpstr>
      <vt:lpstr>Regex and performance</vt:lpstr>
      <vt:lpstr>Regex* and performance</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“Imagine your regex engine as a car”</vt:lpstr>
      <vt:lpstr>SUCCESS!</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2024-03-04T10:18:59Z</dcterms:created>
  <dcterms:modified xsi:type="dcterms:W3CDTF">2024-03-04T10:19:47Z</dcterms:modified>
</cp:coreProperties>
</file>